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493" r:id="rId3"/>
    <p:sldId id="492" r:id="rId4"/>
    <p:sldId id="496" r:id="rId5"/>
    <p:sldId id="506" r:id="rId6"/>
    <p:sldId id="501" r:id="rId7"/>
    <p:sldId id="502" r:id="rId8"/>
    <p:sldId id="503" r:id="rId9"/>
    <p:sldId id="504" r:id="rId10"/>
    <p:sldId id="499" r:id="rId11"/>
    <p:sldId id="507" r:id="rId12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33"/>
    <a:srgbClr val="660066"/>
    <a:srgbClr val="00CC00"/>
    <a:srgbClr val="99FF66"/>
    <a:srgbClr val="00CC99"/>
    <a:srgbClr val="CCFF99"/>
    <a:srgbClr val="669900"/>
    <a:srgbClr val="99FF33"/>
    <a:srgbClr val="0066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62" autoAdjust="0"/>
    <p:restoredTop sz="92185" autoAdjust="0"/>
  </p:normalViewPr>
  <p:slideViewPr>
    <p:cSldViewPr>
      <p:cViewPr varScale="1">
        <p:scale>
          <a:sx n="58" d="100"/>
          <a:sy n="58" d="100"/>
        </p:scale>
        <p:origin x="1411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EDB96D-8B2D-4D50-8F20-D15168C27D54}" type="datetimeFigureOut">
              <a:rPr lang="en-US" smtClean="0"/>
              <a:t>23.11.2016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355547-E8BA-4893-8A51-7F3CDE8CE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872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55547-E8BA-4893-8A51-7F3CDE8CE64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3011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52089-1A55-40F7-B14C-B39B557231C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5587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indent="273050" algn="just" eaLnBrk="1" hangingPunct="1">
              <a:spcBef>
                <a:spcPct val="0"/>
              </a:spcBef>
              <a:buFont typeface="Wingdings 3" pitchFamily="18" charset="2"/>
              <a:buChar char=""/>
            </a:pPr>
            <a:endParaRPr lang="en-US" altLang="en-US" dirty="0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BBF6CD6-4E3C-438B-AD10-BFB5D38A6C52}" type="slidenum">
              <a:rPr lang="en-US" altLang="en-US" smtClean="0"/>
              <a:pPr/>
              <a:t>7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148877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FA70D-2A8A-4EBD-90EE-D3F8EE87F982}" type="datetimeFigureOut">
              <a:rPr lang="sr-Latn-RS" smtClean="0"/>
              <a:t>23.11.2016.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07B66-BC4A-464D-B213-1ED47AF4915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094795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FA70D-2A8A-4EBD-90EE-D3F8EE87F982}" type="datetimeFigureOut">
              <a:rPr lang="sr-Latn-RS" smtClean="0"/>
              <a:t>23.11.2016.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07B66-BC4A-464D-B213-1ED47AF4915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117087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FA70D-2A8A-4EBD-90EE-D3F8EE87F982}" type="datetimeFigureOut">
              <a:rPr lang="sr-Latn-RS" smtClean="0"/>
              <a:t>23.11.2016.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07B66-BC4A-464D-B213-1ED47AF4915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31374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FA70D-2A8A-4EBD-90EE-D3F8EE87F982}" type="datetimeFigureOut">
              <a:rPr lang="sr-Latn-RS" smtClean="0"/>
              <a:t>23.11.2016.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07B66-BC4A-464D-B213-1ED47AF4915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560440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FA70D-2A8A-4EBD-90EE-D3F8EE87F982}" type="datetimeFigureOut">
              <a:rPr lang="sr-Latn-RS" smtClean="0"/>
              <a:t>23.11.2016.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07B66-BC4A-464D-B213-1ED47AF4915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12143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FA70D-2A8A-4EBD-90EE-D3F8EE87F982}" type="datetimeFigureOut">
              <a:rPr lang="sr-Latn-RS" smtClean="0"/>
              <a:t>23.11.2016.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07B66-BC4A-464D-B213-1ED47AF4915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710193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FA70D-2A8A-4EBD-90EE-D3F8EE87F982}" type="datetimeFigureOut">
              <a:rPr lang="sr-Latn-RS" smtClean="0"/>
              <a:t>23.11.2016.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07B66-BC4A-464D-B213-1ED47AF4915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199119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FA70D-2A8A-4EBD-90EE-D3F8EE87F982}" type="datetimeFigureOut">
              <a:rPr lang="sr-Latn-RS" smtClean="0"/>
              <a:t>23.11.2016.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07B66-BC4A-464D-B213-1ED47AF4915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64542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FA70D-2A8A-4EBD-90EE-D3F8EE87F982}" type="datetimeFigureOut">
              <a:rPr lang="sr-Latn-RS" smtClean="0"/>
              <a:t>23.11.2016.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07B66-BC4A-464D-B213-1ED47AF4915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691106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FA70D-2A8A-4EBD-90EE-D3F8EE87F982}" type="datetimeFigureOut">
              <a:rPr lang="sr-Latn-RS" smtClean="0"/>
              <a:t>23.11.2016.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07B66-BC4A-464D-B213-1ED47AF4915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916590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FA70D-2A8A-4EBD-90EE-D3F8EE87F982}" type="datetimeFigureOut">
              <a:rPr lang="sr-Latn-RS" smtClean="0"/>
              <a:t>23.11.2016.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07B66-BC4A-464D-B213-1ED47AF4915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996764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6FA70D-2A8A-4EBD-90EE-D3F8EE87F982}" type="datetimeFigureOut">
              <a:rPr lang="sr-Latn-RS" smtClean="0"/>
              <a:t>23.11.2016.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A07B66-BC4A-464D-B213-1ED47AF4915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393846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use.ni.ac.rs/about-project/project-partners#university_of_nis" TargetMode="Externa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fuse.ni.ac.rs/documents/viewcategory/40-output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fuse.ni.ac.rs/documents/category/53-outputs-by-topic" TargetMode="External"/><Relationship Id="rId4" Type="http://schemas.openxmlformats.org/officeDocument/2006/relationships/hyperlink" Target="http://www.fuse.ni.ac.rs/documents/category/35-outputs-by-partner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23728" y="3161167"/>
            <a:ext cx="6352851" cy="1944216"/>
          </a:xfrm>
        </p:spPr>
        <p:txBody>
          <a:bodyPr>
            <a:normAutofit/>
          </a:bodyPr>
          <a:lstStyle/>
          <a:p>
            <a:r>
              <a:rPr lang="fr-FR" sz="3600" b="1" dirty="0"/>
              <a:t> 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4015284" y="5451827"/>
            <a:ext cx="41044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000" dirty="0">
                <a:solidFill>
                  <a:srgbClr val="660066"/>
                </a:solidFill>
                <a:latin typeface="Arial" charset="0"/>
                <a:cs typeface="Arial" charset="0"/>
              </a:rPr>
              <a:t>Prof. </a:t>
            </a:r>
            <a:r>
              <a:rPr lang="sr-Latn-RS" altLang="en-US" sz="2000" dirty="0">
                <a:solidFill>
                  <a:srgbClr val="660066"/>
                </a:solidFill>
                <a:latin typeface="Arial" charset="0"/>
                <a:cs typeface="Arial" charset="0"/>
              </a:rPr>
              <a:t>d</a:t>
            </a:r>
            <a:r>
              <a:rPr lang="en-US" altLang="en-US" sz="2000" dirty="0">
                <a:solidFill>
                  <a:srgbClr val="660066"/>
                </a:solidFill>
                <a:latin typeface="Arial" charset="0"/>
                <a:cs typeface="Arial" charset="0"/>
              </a:rPr>
              <a:t>r </a:t>
            </a:r>
            <a:r>
              <a:rPr lang="sr-Latn-RS" altLang="en-US" sz="2000" dirty="0">
                <a:solidFill>
                  <a:srgbClr val="660066"/>
                </a:solidFill>
                <a:latin typeface="Arial" charset="0"/>
                <a:cs typeface="Arial" charset="0"/>
              </a:rPr>
              <a:t> </a:t>
            </a:r>
            <a:r>
              <a:rPr lang="en-US" altLang="en-US" sz="2000" dirty="0">
                <a:solidFill>
                  <a:srgbClr val="660066"/>
                </a:solidFill>
                <a:latin typeface="Arial" charset="0"/>
                <a:cs typeface="Arial" charset="0"/>
              </a:rPr>
              <a:t>BILJANA MIŠIĆ ILIĆ</a:t>
            </a:r>
          </a:p>
          <a:p>
            <a:r>
              <a:rPr lang="en-US" altLang="en-US" sz="2000" dirty="0" err="1" smtClean="0">
                <a:solidFill>
                  <a:srgbClr val="660066"/>
                </a:solidFill>
                <a:latin typeface="Arial" charset="0"/>
                <a:cs typeface="Arial" charset="0"/>
              </a:rPr>
              <a:t>Univer</a:t>
            </a:r>
            <a:r>
              <a:rPr lang="sr-Latn-RS" altLang="en-US" sz="2000" dirty="0" smtClean="0">
                <a:solidFill>
                  <a:srgbClr val="660066"/>
                </a:solidFill>
                <a:latin typeface="Arial" charset="0"/>
                <a:cs typeface="Arial" charset="0"/>
              </a:rPr>
              <a:t>zitet u Nišu</a:t>
            </a:r>
            <a:endParaRPr lang="sr-Latn-RS" altLang="en-US" sz="2000" dirty="0">
              <a:solidFill>
                <a:srgbClr val="660066"/>
              </a:solidFill>
              <a:latin typeface="Arial" charset="0"/>
              <a:cs typeface="Arial" charset="0"/>
            </a:endParaRPr>
          </a:p>
          <a:p>
            <a:r>
              <a:rPr lang="en-US" altLang="en-US" sz="2000" dirty="0">
                <a:solidFill>
                  <a:srgbClr val="660066"/>
                </a:solidFill>
                <a:latin typeface="Arial" charset="0"/>
                <a:cs typeface="Arial" charset="0"/>
              </a:rPr>
              <a:t>bmisicilic@gmail.com</a:t>
            </a:r>
          </a:p>
        </p:txBody>
      </p:sp>
      <p:pic>
        <p:nvPicPr>
          <p:cNvPr id="6" name="Picture 10" descr="logo uni nis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9740" y="5472698"/>
            <a:ext cx="1024260" cy="1024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4281" y="967887"/>
            <a:ext cx="952760" cy="875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2049668" y="1375677"/>
            <a:ext cx="5616624" cy="629812"/>
          </a:xfrm>
        </p:spPr>
        <p:txBody>
          <a:bodyPr>
            <a:normAutofit fontScale="90000"/>
          </a:bodyPr>
          <a:lstStyle/>
          <a:p>
            <a:r>
              <a:rPr lang="sr-Latn-RS" b="1" dirty="0" smtClean="0">
                <a:solidFill>
                  <a:srgbClr val="660066"/>
                </a:solidFill>
              </a:rPr>
              <a:t/>
            </a:r>
            <a:br>
              <a:rPr lang="sr-Latn-RS" b="1" dirty="0" smtClean="0">
                <a:solidFill>
                  <a:srgbClr val="660066"/>
                </a:solidFill>
              </a:rPr>
            </a:br>
            <a:r>
              <a:rPr lang="sr-Latn-RS" sz="2700" b="1" dirty="0" smtClean="0">
                <a:solidFill>
                  <a:srgbClr val="660066"/>
                </a:solidFill>
              </a:rPr>
              <a:t>Internacionalizacija u visokom obrazovanju – gde smo i gde želimo da budemo</a:t>
            </a:r>
            <a:r>
              <a:rPr lang="en-US" dirty="0">
                <a:solidFill>
                  <a:srgbClr val="660066"/>
                </a:solidFill>
              </a:rPr>
              <a:t/>
            </a:r>
            <a:br>
              <a:rPr lang="en-US" dirty="0">
                <a:solidFill>
                  <a:srgbClr val="660066"/>
                </a:solidFill>
              </a:rPr>
            </a:b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67565" y="1858400"/>
            <a:ext cx="1293079" cy="74115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151990" y="3351138"/>
            <a:ext cx="490320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sz="4000" b="1" dirty="0" smtClean="0">
                <a:solidFill>
                  <a:srgbClr val="660066"/>
                </a:solidFill>
              </a:rPr>
              <a:t>Tempus projekat FUSE</a:t>
            </a:r>
            <a:endParaRPr lang="en-US" sz="4000" b="1" dirty="0">
              <a:solidFill>
                <a:srgbClr val="660066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1032288"/>
            <a:ext cx="2049668" cy="1316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7758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1717" y="764704"/>
            <a:ext cx="8229600" cy="936104"/>
          </a:xfrm>
        </p:spPr>
        <p:txBody>
          <a:bodyPr>
            <a:normAutofit fontScale="90000"/>
          </a:bodyPr>
          <a:lstStyle/>
          <a:p>
            <a:r>
              <a:rPr lang="sr-Latn-RS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sr-Latn-RS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r-Latn-RS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Perspektive</a:t>
            </a:r>
            <a:r>
              <a:rPr lang="sr-Latn-RS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sr-Latn-RS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00808"/>
            <a:ext cx="9144000" cy="4680520"/>
          </a:xfrm>
        </p:spPr>
        <p:txBody>
          <a:bodyPr>
            <a:normAutofit/>
          </a:bodyPr>
          <a:lstStyle/>
          <a:p>
            <a:r>
              <a:rPr lang="sr-Latn-R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Dalje </a:t>
            </a:r>
            <a:r>
              <a:rPr lang="sr-Latn-RS" sz="2800" dirty="0">
                <a:latin typeface="Arial" panose="020B0604020202020204" pitchFamily="34" charset="0"/>
                <a:cs typeface="Arial" panose="020B0604020202020204" pitchFamily="34" charset="0"/>
              </a:rPr>
              <a:t>razvijanje i poboljšanje dokumenata koji se tiču internacionalizacije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Latn-RS" sz="2800" dirty="0">
                <a:latin typeface="Arial" panose="020B0604020202020204" pitchFamily="34" charset="0"/>
                <a:cs typeface="Arial" panose="020B0604020202020204" pitchFamily="34" charset="0"/>
              </a:rPr>
              <a:t>Primena donetih strategija, pravilnika i ostalih propisa u praksi 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Latn-RS" sz="2800" dirty="0">
                <a:latin typeface="Arial" panose="020B0604020202020204" pitchFamily="34" charset="0"/>
                <a:cs typeface="Arial" panose="020B0604020202020204" pitchFamily="34" charset="0"/>
              </a:rPr>
              <a:t>Dalji razvoj sveukupnih kapaciteta za nastavu na stranim jezicima, mobilnost studenata i nastavnika, istraživanje i učešće u međunarodnim projektima</a:t>
            </a:r>
          </a:p>
          <a:p>
            <a:endParaRPr lang="sr-Latn-R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73985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980728"/>
            <a:ext cx="8640960" cy="22365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9538" lvl="0" algn="ctr" fontAlgn="base">
              <a:spcBef>
                <a:spcPts val="400"/>
              </a:spcBef>
              <a:spcAft>
                <a:spcPct val="0"/>
              </a:spcAft>
              <a:buClr>
                <a:srgbClr val="7FD13B"/>
              </a:buClr>
              <a:buSzPct val="68000"/>
            </a:pPr>
            <a:r>
              <a:rPr lang="en-US" altLang="en-US" sz="3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INTERNACIONALIZACIJA JE NACIONALNI I INSTITUCIONI IMPERATIV, </a:t>
            </a:r>
          </a:p>
          <a:p>
            <a:pPr marL="109538" lvl="0" algn="ctr" fontAlgn="base">
              <a:spcBef>
                <a:spcPts val="400"/>
              </a:spcBef>
              <a:spcAft>
                <a:spcPct val="0"/>
              </a:spcAft>
              <a:buClr>
                <a:srgbClr val="7FD13B"/>
              </a:buClr>
              <a:buSzPct val="68000"/>
            </a:pPr>
            <a:r>
              <a:rPr lang="en-US" altLang="en-US" sz="3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NE SAMO POZELJNA MOGUĆNOST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7704" y="3429000"/>
            <a:ext cx="5256584" cy="2880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0797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" y="1412776"/>
            <a:ext cx="9067800" cy="5040560"/>
          </a:xfrm>
        </p:spPr>
        <p:txBody>
          <a:bodyPr>
            <a:noAutofit/>
          </a:bodyPr>
          <a:lstStyle/>
          <a:p>
            <a:pPr marL="0" indent="0" eaLnBrk="1" fontAlgn="auto" hangingPunct="1">
              <a:lnSpc>
                <a:spcPct val="90000"/>
              </a:lnSpc>
              <a:spcAft>
                <a:spcPts val="0"/>
              </a:spcAft>
              <a:buFont typeface="Wingdings 3"/>
              <a:buNone/>
              <a:defRPr/>
            </a:pPr>
            <a:r>
              <a:rPr lang="en-US" altLang="en-US" sz="2400" b="1" i="1" dirty="0" smtClean="0">
                <a:solidFill>
                  <a:srgbClr val="33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en-US" altLang="en-US" sz="2400" b="1" i="1" dirty="0" smtClean="0">
                <a:solidFill>
                  <a:srgbClr val="339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ostering </a:t>
            </a:r>
            <a:r>
              <a:rPr lang="en-US" altLang="en-US" sz="2400" b="1" i="1" dirty="0" smtClean="0">
                <a:solidFill>
                  <a:srgbClr val="33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altLang="en-US" sz="2400" b="1" i="1" dirty="0" smtClean="0">
                <a:solidFill>
                  <a:srgbClr val="339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niversity </a:t>
            </a:r>
            <a:r>
              <a:rPr lang="en-US" altLang="en-US" sz="2400" b="1" i="1" dirty="0" smtClean="0">
                <a:solidFill>
                  <a:srgbClr val="33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altLang="en-US" sz="2400" b="1" i="1" dirty="0" smtClean="0">
                <a:solidFill>
                  <a:srgbClr val="339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upport Services and Procedures for Full Participation in the </a:t>
            </a:r>
            <a:r>
              <a:rPr lang="en-US" altLang="en-US" sz="2400" b="1" i="1" dirty="0" smtClean="0">
                <a:solidFill>
                  <a:srgbClr val="33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altLang="en-US" sz="2400" b="1" i="1" dirty="0" smtClean="0">
                <a:solidFill>
                  <a:srgbClr val="339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uropean Higher Education Area</a:t>
            </a:r>
            <a:endParaRPr lang="sr-Latn-RS" altLang="en-US" sz="2400" b="1" i="1" dirty="0" smtClean="0">
              <a:solidFill>
                <a:srgbClr val="3399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auto" hangingPunct="1">
              <a:lnSpc>
                <a:spcPct val="90000"/>
              </a:lnSpc>
              <a:spcAft>
                <a:spcPts val="0"/>
              </a:spcAft>
              <a:buFont typeface="Wingdings 3"/>
              <a:buNone/>
              <a:defRPr/>
            </a:pPr>
            <a:r>
              <a:rPr lang="sr-Latn-R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sr-Latn-R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Jačanje </a:t>
            </a:r>
            <a:r>
              <a:rPr lang="sr-Latn-R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univerzitetskih službi i procedura za potpunije učešće srpskih visokoškolskih institucija u evropskom prostoru visokog </a:t>
            </a:r>
            <a:r>
              <a:rPr lang="sr-Latn-R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obrazovanja</a:t>
            </a:r>
            <a:r>
              <a:rPr lang="sr-Latn-R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en-US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43200" indent="-2743200" eaLnBrk="1" fontAlgn="auto" hangingPunct="1">
              <a:lnSpc>
                <a:spcPct val="90000"/>
              </a:lnSpc>
              <a:spcAft>
                <a:spcPts val="0"/>
              </a:spcAft>
              <a:buFont typeface="Wingdings 3"/>
              <a:buNone/>
              <a:defRPr/>
            </a:pPr>
            <a:endParaRPr lang="sr-Latn-RS" alt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43200" indent="-2743200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 3"/>
              <a:buNone/>
              <a:defRPr/>
            </a:pPr>
            <a:r>
              <a:rPr lang="sr-Latn-R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Trajanje projekta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sr-Latn-R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decembar 2013. </a:t>
            </a:r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-  </a:t>
            </a:r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30</a:t>
            </a:r>
            <a:r>
              <a:rPr lang="sr-Latn-R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novembar</a:t>
            </a:r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2016</a:t>
            </a:r>
            <a:r>
              <a:rPr lang="sr-Latn-R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43200" indent="-2743200" eaLnBrk="1" fontAlgn="auto" hangingPunct="1">
              <a:lnSpc>
                <a:spcPct val="90000"/>
              </a:lnSpc>
              <a:spcAft>
                <a:spcPts val="0"/>
              </a:spcAft>
              <a:buFont typeface="Wingdings 3"/>
              <a:buNone/>
              <a:defRPr/>
            </a:pPr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Program</a:t>
            </a:r>
            <a:r>
              <a:rPr lang="sr-Latn-R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               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TEMPUS 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IV – 6</a:t>
            </a:r>
            <a:r>
              <a:rPr lang="en-US" alt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 Strukturne mere, Reforma uprave</a:t>
            </a: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sr-Latn-R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alt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oordinator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alt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Univer</a:t>
            </a:r>
            <a:r>
              <a:rPr lang="sr-Latn-R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zitet u Nišu</a:t>
            </a:r>
            <a:endParaRPr lang="sr-Latn-R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06500" indent="-1206500" eaLnBrk="1" fontAlgn="auto" hangingPunct="1">
              <a:spcBef>
                <a:spcPts val="1800"/>
              </a:spcBef>
              <a:spcAft>
                <a:spcPts val="0"/>
              </a:spcAft>
              <a:buFont typeface="Wingdings 3"/>
              <a:buNone/>
              <a:defRPr/>
            </a:pPr>
            <a:r>
              <a:rPr lang="sr-Latn-R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Partneri:  BU, UNS; UKG, DUNP, VTŠ BG, MPNTD, KONUS, SKONUS, Univerzitet Midlese</a:t>
            </a:r>
            <a:r>
              <a:rPr lang="en-US" alt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ks</a:t>
            </a:r>
            <a:r>
              <a:rPr lang="sr-Latn-R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London, Univerzitet u Malagi, Univerzitet u Bambergu, Nemačka, Jagelonski univerzitet u Krakovu, Masarikov univerzitet, Brno</a:t>
            </a:r>
          </a:p>
          <a:p>
            <a:pPr marL="1309688" indent="-1309688"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sr-Latn-RS" alt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sr-Latn-R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sr-Latn-R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23528" y="764703"/>
            <a:ext cx="8229600" cy="50405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RS" dirty="0" smtClean="0">
                <a:solidFill>
                  <a:srgbClr val="339933"/>
                </a:solidFill>
              </a:rPr>
              <a:t>Projekat FUSE</a:t>
            </a:r>
            <a:endParaRPr lang="en-US" dirty="0">
              <a:solidFill>
                <a:srgbClr val="3399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6955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760" y="1417638"/>
            <a:ext cx="8892480" cy="4737125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sr-Latn-RS" sz="3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Jačanje univerzitetskih službi i procedura za potpunije učešće srpskih visokoškolskih institucija u evropskom prostoru visokog obrazovanja</a:t>
            </a:r>
            <a:r>
              <a:rPr lang="sr-Latn-R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endParaRPr lang="en-US" sz="3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GB" sz="2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Fostering University Support Services and Procedures for Full Participation in the European Higher Education Area</a:t>
            </a:r>
            <a:endParaRPr lang="en-US" sz="3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sr-Latn-RS" sz="3600" b="1" dirty="0">
                <a:solidFill>
                  <a:srgbClr val="66006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FUSE</a:t>
            </a:r>
            <a:endParaRPr lang="en-US" sz="3600" dirty="0">
              <a:solidFill>
                <a:srgbClr val="660066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sr-Latn-RS" b="1" dirty="0">
                <a:solidFill>
                  <a:srgbClr val="3399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FUZIJA dobre prakse u oblasti rada univerzitetskih službi i </a:t>
            </a:r>
            <a:r>
              <a:rPr lang="sr-Latn-RS" b="1" dirty="0" smtClean="0">
                <a:solidFill>
                  <a:srgbClr val="3399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delovanja </a:t>
            </a:r>
            <a:r>
              <a:rPr lang="sr-Latn-RS" b="1" dirty="0">
                <a:solidFill>
                  <a:srgbClr val="3399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pravnih procedura na polju međunarodne saradnje i </a:t>
            </a:r>
            <a:r>
              <a:rPr lang="sr-Latn-RS" b="1" dirty="0" smtClean="0">
                <a:solidFill>
                  <a:srgbClr val="3399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mobilnosti, kod domaćih </a:t>
            </a:r>
            <a:r>
              <a:rPr lang="sr-Latn-RS" b="1" dirty="0">
                <a:solidFill>
                  <a:srgbClr val="3399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visokoškolskih </a:t>
            </a:r>
            <a:r>
              <a:rPr lang="sr-Latn-RS" b="1" dirty="0" smtClean="0">
                <a:solidFill>
                  <a:srgbClr val="3399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institucija i partnera iz EU, </a:t>
            </a:r>
            <a:r>
              <a:rPr lang="sr-Latn-RS" b="1" dirty="0">
                <a:solidFill>
                  <a:srgbClr val="3399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 obostranu korist.</a:t>
            </a:r>
            <a:endParaRPr lang="en-US" sz="3600" b="1" dirty="0">
              <a:solidFill>
                <a:srgbClr val="339933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b="1" dirty="0">
              <a:solidFill>
                <a:srgbClr val="3399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46093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844824"/>
            <a:ext cx="8839200" cy="4860776"/>
          </a:xfrm>
        </p:spPr>
        <p:txBody>
          <a:bodyPr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sr-Latn-RS" altLang="en-US" sz="2800" b="1" dirty="0" smtClean="0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OPŠTI </a:t>
            </a:r>
            <a:r>
              <a:rPr lang="sr-Latn-RS" altLang="en-US" sz="2800" b="1" dirty="0" smtClean="0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cilj:</a:t>
            </a:r>
            <a:endParaRPr lang="sr-Latn-RS" altLang="en-US" sz="2800" b="1" dirty="0">
              <a:solidFill>
                <a:srgbClr val="66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sr-Latn-RS" alt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Razviti kapacitete srpskih visokoškolskih ustanova da uspostave i poboljšaju različite univerzitetske službe i procedure za međunarodnu saradnju i mobilnost u skladu sa naprednim praksama u </a:t>
            </a:r>
            <a:r>
              <a:rPr lang="sr-Latn-RS" alt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fontAlgn="auto" hangingPunct="1">
              <a:spcAft>
                <a:spcPts val="0"/>
              </a:spcAft>
              <a:defRPr/>
            </a:pP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  <a:defRPr/>
            </a:pPr>
            <a:r>
              <a:rPr lang="sr-Latn-RS" b="1" dirty="0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SPECIFIČNI ciljevi:  </a:t>
            </a:r>
          </a:p>
          <a:p>
            <a:pPr marL="109728" indent="0">
              <a:buNone/>
              <a:defRPr/>
            </a:pPr>
            <a:r>
              <a:rPr lang="sr-Latn-RS" b="1" dirty="0">
                <a:latin typeface="Arial" panose="020B0604020202020204" pitchFamily="34" charset="0"/>
                <a:cs typeface="Arial" panose="020B0604020202020204" pitchFamily="34" charset="0"/>
              </a:rPr>
              <a:t>kroz 4 razvojna radna paketa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1520" y="908721"/>
            <a:ext cx="8229600" cy="7920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RS" b="1" dirty="0" smtClean="0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Ciljevi projekta FUSE</a:t>
            </a:r>
            <a:endParaRPr lang="en-US" b="1" dirty="0">
              <a:solidFill>
                <a:srgbClr val="66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4865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H="1">
            <a:off x="8135887" y="915379"/>
            <a:ext cx="611633" cy="45719"/>
          </a:xfrm>
          <a:solidFill>
            <a:srgbClr val="FFFFFF"/>
          </a:solidFill>
          <a:ln>
            <a:solidFill>
              <a:srgbClr val="92D050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  <a:softEdge rad="12700"/>
          </a:effectLst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rgbClr val="EBE23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</a:t>
            </a:r>
            <a:r>
              <a:rPr lang="en-US" dirty="0" smtClean="0"/>
              <a:t>					</a:t>
            </a:r>
            <a:endParaRPr lang="en-US" b="1" dirty="0">
              <a:solidFill>
                <a:srgbClr val="7500E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0" y="836712"/>
            <a:ext cx="8979545" cy="52927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r-Latn-RS" dirty="0" smtClean="0">
                <a:latin typeface="Arial" panose="020B0604020202020204" pitchFamily="34" charset="0"/>
                <a:cs typeface="Arial" panose="020B0604020202020204" pitchFamily="34" charset="0"/>
              </a:rPr>
              <a:t>REZULTATI</a:t>
            </a:r>
          </a:p>
          <a:p>
            <a:pPr marL="0" indent="0">
              <a:buNone/>
            </a:pPr>
            <a:r>
              <a:rPr lang="sr-Latn-R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Obimne </a:t>
            </a:r>
            <a:r>
              <a:rPr lang="sr-Latn-R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GB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naliz</a:t>
            </a:r>
            <a:r>
              <a:rPr lang="sr-Latn-R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GB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600" dirty="0" err="1">
                <a:latin typeface="Arial" panose="020B0604020202020204" pitchFamily="34" charset="0"/>
                <a:cs typeface="Arial" panose="020B0604020202020204" pitchFamily="34" charset="0"/>
              </a:rPr>
              <a:t>različitih</a:t>
            </a: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600" dirty="0" err="1">
                <a:latin typeface="Arial" panose="020B0604020202020204" pitchFamily="34" charset="0"/>
                <a:cs typeface="Arial" panose="020B0604020202020204" pitchFamily="34" charset="0"/>
              </a:rPr>
              <a:t>aspekata</a:t>
            </a: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600" dirty="0" err="1">
                <a:latin typeface="Arial" panose="020B0604020202020204" pitchFamily="34" charset="0"/>
                <a:cs typeface="Arial" panose="020B0604020202020204" pitchFamily="34" charset="0"/>
              </a:rPr>
              <a:t>internacionalizacije</a:t>
            </a: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6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600" dirty="0" err="1">
                <a:latin typeface="Arial" panose="020B0604020202020204" pitchFamily="34" charset="0"/>
                <a:cs typeface="Arial" panose="020B0604020202020204" pitchFamily="34" charset="0"/>
              </a:rPr>
              <a:t>srpskim</a:t>
            </a: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partnerskim VŠU</a:t>
            </a:r>
            <a:r>
              <a:rPr lang="en-GB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(izvestaji i upitnici)</a:t>
            </a:r>
          </a:p>
          <a:p>
            <a:pPr marL="0" indent="0">
              <a:buNone/>
            </a:pPr>
            <a:r>
              <a:rPr lang="sr-Latn-RS" sz="2600" b="1" dirty="0" smtClean="0">
                <a:solidFill>
                  <a:srgbClr val="339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(PUBLIKACIJA  </a:t>
            </a:r>
            <a:r>
              <a:rPr lang="sr-Latn-RS" sz="2600" b="1" i="1" dirty="0" smtClean="0">
                <a:solidFill>
                  <a:srgbClr val="339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Towards Internationalization / Internacionalizacija i kako do nje)</a:t>
            </a:r>
          </a:p>
          <a:p>
            <a:pPr marL="0" indent="0">
              <a:buNone/>
            </a:pPr>
            <a:endParaRPr lang="sr-Latn-RS" sz="2600" b="1" i="1" dirty="0" smtClean="0">
              <a:solidFill>
                <a:srgbClr val="3399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r-Latn-R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Sajt: www.fuse.ni.ac.rs</a:t>
            </a:r>
            <a:endParaRPr lang="sr-Latn-RS" sz="2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r-Latn-RS" sz="2400" dirty="0" smtClean="0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</a:t>
            </a:r>
            <a:r>
              <a:rPr lang="sr-Latn-RS" sz="2400" dirty="0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://</a:t>
            </a:r>
            <a:r>
              <a:rPr lang="sr-Latn-RS" sz="2400" dirty="0" smtClean="0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fuse.ni.ac.rs/documents/viewcategory/40-outputs</a:t>
            </a:r>
            <a:endParaRPr lang="sr-Latn-RS" sz="2400" dirty="0" smtClean="0">
              <a:solidFill>
                <a:srgbClr val="66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US" sz="2400" u="sng" dirty="0">
                <a:solidFill>
                  <a:srgbClr val="660066"/>
                </a:solidFill>
                <a:hlinkClick r:id="rId4"/>
              </a:rPr>
              <a:t>http://www.fuse.ni.ac.rs/documents/category/35-outputs-by-partner</a:t>
            </a:r>
            <a:endParaRPr lang="en-US" sz="2400" dirty="0">
              <a:solidFill>
                <a:srgbClr val="660066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US" sz="2400" u="sng" dirty="0" smtClean="0">
                <a:solidFill>
                  <a:srgbClr val="660066"/>
                </a:solidFill>
                <a:hlinkClick r:id="rId5"/>
              </a:rPr>
              <a:t>http</a:t>
            </a:r>
            <a:r>
              <a:rPr lang="en-US" sz="2400" u="sng" dirty="0">
                <a:solidFill>
                  <a:srgbClr val="660066"/>
                </a:solidFill>
                <a:hlinkClick r:id="rId5"/>
              </a:rPr>
              <a:t>://www.fuse.ni.ac.rs/documents/category/53-outputs-by-topic</a:t>
            </a:r>
            <a:endParaRPr lang="en-US" sz="2400" dirty="0">
              <a:solidFill>
                <a:srgbClr val="660066"/>
              </a:solidFill>
            </a:endParaRPr>
          </a:p>
          <a:p>
            <a:endParaRPr lang="en-US" sz="2400" dirty="0" smtClean="0">
              <a:solidFill>
                <a:srgbClr val="660066"/>
              </a:solidFill>
            </a:endParaRPr>
          </a:p>
          <a:p>
            <a:endParaRPr lang="sr-Latn-R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r-Latn-RS" sz="2400" dirty="0" smtClean="0"/>
          </a:p>
          <a:p>
            <a:endParaRPr lang="sr-Latn-RS" sz="2400" dirty="0" smtClean="0"/>
          </a:p>
          <a:p>
            <a:endParaRPr lang="sr-Latn-RS" sz="2400" dirty="0" smtClean="0"/>
          </a:p>
          <a:p>
            <a:pPr marL="0" indent="0">
              <a:buNone/>
            </a:pPr>
            <a:endParaRPr lang="sr-Latn-RS" sz="2400" dirty="0" smtClean="0"/>
          </a:p>
          <a:p>
            <a:pPr marL="0" indent="0">
              <a:buNone/>
            </a:pPr>
            <a:endParaRPr lang="sr-Latn-RS" sz="2400" dirty="0" smtClean="0"/>
          </a:p>
          <a:p>
            <a:pPr marL="0" indent="0" algn="ctr">
              <a:buNone/>
            </a:pPr>
            <a:endParaRPr lang="sr-Latn-RS" dirty="0" smtClean="0"/>
          </a:p>
          <a:p>
            <a:pPr marL="2743200" lvl="0" indent="-2743200">
              <a:lnSpc>
                <a:spcPct val="90000"/>
              </a:lnSpc>
              <a:buNone/>
              <a:defRPr/>
            </a:pPr>
            <a:endParaRPr lang="en-US" altLang="en-US" sz="2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981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1340768"/>
            <a:ext cx="8640960" cy="5112568"/>
          </a:xfrm>
          <a:extLst/>
        </p:spPr>
        <p:txBody>
          <a:bodyPr>
            <a:normAutofit lnSpcReduction="10000"/>
          </a:bodyPr>
          <a:lstStyle/>
          <a:p>
            <a:pPr marL="0" indent="0" algn="just" eaLnBrk="1" fontAlgn="auto" hangingPunct="1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sr-Latn-RS" sz="2800" b="1" dirty="0" smtClean="0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CILJ: </a:t>
            </a:r>
            <a:r>
              <a:rPr lang="sr-Latn-R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Razvoj </a:t>
            </a:r>
            <a:r>
              <a:rPr lang="sr-Latn-RS" sz="2800" dirty="0">
                <a:latin typeface="Arial" panose="020B0604020202020204" pitchFamily="34" charset="0"/>
                <a:cs typeface="Arial" panose="020B0604020202020204" pitchFamily="34" charset="0"/>
              </a:rPr>
              <a:t>odgovarajućih </a:t>
            </a:r>
            <a:r>
              <a:rPr lang="sr-Latn-R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pravnih i administrativnih  </a:t>
            </a:r>
            <a:r>
              <a:rPr lang="sr-Latn-RS" sz="2800" dirty="0">
                <a:latin typeface="Arial" panose="020B0604020202020204" pitchFamily="34" charset="0"/>
                <a:cs typeface="Arial" panose="020B0604020202020204" pitchFamily="34" charset="0"/>
              </a:rPr>
              <a:t>dokumenata i procedura, koji bi doveli do boljeg i efikasnijeg rada kako odgovarajućih univerzitetskih službi, tako i šireg okvira za razvoj i realizaciju studijskih programa na engleskom ili drugim svetskim </a:t>
            </a:r>
            <a:r>
              <a:rPr lang="sr-Latn-R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jezicima</a:t>
            </a:r>
          </a:p>
          <a:p>
            <a:pPr marL="0" indent="0" algn="just">
              <a:spcBef>
                <a:spcPts val="1200"/>
              </a:spcBef>
              <a:spcAft>
                <a:spcPts val="600"/>
              </a:spcAft>
              <a:buNone/>
              <a:defRPr/>
            </a:pPr>
            <a:r>
              <a:rPr lang="sr-Latn-RS" sz="2800" b="1" dirty="0" smtClean="0">
                <a:solidFill>
                  <a:srgbClr val="339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Rezultat: </a:t>
            </a:r>
            <a:r>
              <a:rPr lang="sr-Latn-RS" sz="2800" u="sng" dirty="0">
                <a:latin typeface="Arial" panose="020B0604020202020204" pitchFamily="34" charset="0"/>
                <a:cs typeface="Arial" panose="020B0604020202020204" pitchFamily="34" charset="0"/>
              </a:rPr>
              <a:t>Spektar dokumenata </a:t>
            </a:r>
            <a:r>
              <a:rPr lang="sr-Latn-RS" sz="2800" dirty="0">
                <a:latin typeface="Arial" panose="020B0604020202020204" pitchFamily="34" charset="0"/>
                <a:cs typeface="Arial" panose="020B0604020202020204" pitchFamily="34" charset="0"/>
              </a:rPr>
              <a:t>koji pokriva oblast internacionalizacije u visokom obrazovanju na raznim nivoima (od </a:t>
            </a:r>
            <a:r>
              <a:rPr lang="sr-Latn-R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institucionalnog </a:t>
            </a:r>
            <a:r>
              <a:rPr lang="sr-Latn-RS" sz="2800" dirty="0">
                <a:latin typeface="Arial" panose="020B0604020202020204" pitchFamily="34" charset="0"/>
                <a:cs typeface="Arial" panose="020B0604020202020204" pitchFamily="34" charset="0"/>
              </a:rPr>
              <a:t>do krajnje praktičnog nivoa</a:t>
            </a:r>
            <a:r>
              <a:rPr lang="sr-Latn-R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do </a:t>
            </a:r>
            <a:r>
              <a:rPr lang="sr-Latn-RS" sz="2800" dirty="0">
                <a:latin typeface="Arial" panose="020B0604020202020204" pitchFamily="34" charset="0"/>
                <a:cs typeface="Arial" panose="020B0604020202020204" pitchFamily="34" charset="0"/>
              </a:rPr>
              <a:t>pravilnika, </a:t>
            </a:r>
            <a:r>
              <a:rPr lang="sr-Latn-R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praktičnih </a:t>
            </a:r>
            <a:r>
              <a:rPr lang="sr-Latn-RS" sz="2800" dirty="0">
                <a:latin typeface="Arial" panose="020B0604020202020204" pitchFamily="34" charset="0"/>
                <a:cs typeface="Arial" panose="020B0604020202020204" pitchFamily="34" charset="0"/>
              </a:rPr>
              <a:t>uputstava i formulara) </a:t>
            </a:r>
          </a:p>
          <a:p>
            <a:pPr marL="0" indent="0" algn="just">
              <a:spcBef>
                <a:spcPts val="1200"/>
              </a:spcBef>
              <a:buNone/>
              <a:defRPr/>
            </a:pPr>
            <a:r>
              <a:rPr lang="sr-Latn-RS" sz="1900" dirty="0">
                <a:solidFill>
                  <a:srgbClr val="339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http://www.fuse.ni.ac.rs/documents/category/54-developing-administrative-and-legal-conditions-for-improved-university-support-services-and-procedures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sr-Latn-RS" sz="2800" b="1" dirty="0">
              <a:solidFill>
                <a:srgbClr val="3399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fontAlgn="auto" hangingPunct="1"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sr-Latn-RS" sz="2800" b="1" dirty="0" smtClean="0">
              <a:solidFill>
                <a:srgbClr val="3399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576064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RS" sz="3600" b="1" dirty="0" smtClean="0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Radni paket 1</a:t>
            </a:r>
            <a:endParaRPr lang="en-US" sz="3600" b="1" dirty="0">
              <a:solidFill>
                <a:srgbClr val="66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4182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556792"/>
            <a:ext cx="8712968" cy="5081307"/>
          </a:xfrm>
          <a:extLst/>
        </p:spPr>
        <p:txBody>
          <a:bodyPr>
            <a:normAutofit lnSpcReduction="10000"/>
          </a:bodyPr>
          <a:lstStyle/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 typeface="Wingdings 3" pitchFamily="18" charset="2"/>
              <a:buNone/>
              <a:defRPr/>
            </a:pPr>
            <a:r>
              <a:rPr lang="sr-Latn-RS" sz="2800" b="1" dirty="0" smtClean="0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CILJ:</a:t>
            </a:r>
            <a:r>
              <a:rPr lang="sr-Latn-R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Unapređenje </a:t>
            </a:r>
            <a:r>
              <a:rPr lang="sr-Latn-RS" sz="2800" dirty="0">
                <a:latin typeface="Arial" panose="020B0604020202020204" pitchFamily="34" charset="0"/>
                <a:cs typeface="Arial" panose="020B0604020202020204" pitchFamily="34" charset="0"/>
              </a:rPr>
              <a:t>različitih </a:t>
            </a:r>
            <a:r>
              <a:rPr lang="sr-Latn-R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stručnih </a:t>
            </a:r>
            <a:r>
              <a:rPr lang="sr-Latn-RS" sz="2800" dirty="0">
                <a:latin typeface="Arial" panose="020B0604020202020204" pitchFamily="34" charset="0"/>
                <a:cs typeface="Arial" panose="020B0604020202020204" pitchFamily="34" charset="0"/>
              </a:rPr>
              <a:t>službi </a:t>
            </a:r>
            <a:r>
              <a:rPr lang="sr-Latn-R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na nivou univerziteta i fakulteta (podrška </a:t>
            </a:r>
            <a:r>
              <a:rPr lang="sr-Latn-RS" sz="2800" dirty="0">
                <a:latin typeface="Arial" panose="020B0604020202020204" pitchFamily="34" charset="0"/>
                <a:cs typeface="Arial" panose="020B0604020202020204" pitchFamily="34" charset="0"/>
              </a:rPr>
              <a:t>akademskoj mobilnosti, IT podrška, marketinške i informacione </a:t>
            </a:r>
            <a:r>
              <a:rPr lang="sr-Latn-R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aktivnosti</a:t>
            </a:r>
            <a:r>
              <a:rPr lang="sr-Latn-R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 algn="just">
              <a:spcBef>
                <a:spcPts val="1800"/>
              </a:spcBef>
              <a:buNone/>
              <a:defRPr/>
            </a:pPr>
            <a:r>
              <a:rPr lang="sr-Latn-RS" sz="2800" b="1" dirty="0" smtClean="0">
                <a:solidFill>
                  <a:srgbClr val="339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REZULTAT: </a:t>
            </a:r>
            <a:r>
              <a:rPr lang="sr-Latn-RS" sz="2800" dirty="0">
                <a:latin typeface="Arial" panose="020B0604020202020204" pitchFamily="34" charset="0"/>
                <a:cs typeface="Arial" panose="020B0604020202020204" pitchFamily="34" charset="0"/>
              </a:rPr>
              <a:t>Oformljene i ojačane stručne službe i unapređen njihov </a:t>
            </a:r>
            <a:r>
              <a:rPr lang="sr-Latn-R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rad, bolja IT podrška, poboljšani sajtovi na engleskom, katalozi kurseva, učešće na sajmovima obrazovanja...</a:t>
            </a:r>
          </a:p>
          <a:p>
            <a:pPr marL="0" indent="0" algn="just">
              <a:spcBef>
                <a:spcPts val="1200"/>
              </a:spcBef>
              <a:buNone/>
              <a:defRPr/>
            </a:pPr>
            <a:endParaRPr lang="sr-Latn-R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spcBef>
                <a:spcPts val="1200"/>
              </a:spcBef>
              <a:buNone/>
              <a:defRPr/>
            </a:pPr>
            <a:r>
              <a:rPr lang="sr-Latn-RS" sz="2000" dirty="0">
                <a:solidFill>
                  <a:srgbClr val="339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http://www.fuse.ni.ac.rs/documents/category/55-fostering-various-support-services-academic-mobility-support-it-support-marketing-and-information-activities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endParaRPr lang="sr-Latn-R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 typeface="Wingdings 3" pitchFamily="18" charset="2"/>
              <a:buNone/>
              <a:defRPr/>
            </a:pPr>
            <a:endParaRPr lang="sr-Latn-R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273685" algn="just" eaLnBrk="1" fontAlgn="auto" hangingPunct="1">
              <a:spcBef>
                <a:spcPts val="0"/>
              </a:spcBef>
              <a:spcAft>
                <a:spcPts val="0"/>
              </a:spcAft>
              <a:buFont typeface="Wingdings 3"/>
              <a:buChar char=""/>
              <a:defRPr/>
            </a:pPr>
            <a:endParaRPr lang="sr-Latn-RS" sz="3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273685" algn="just" eaLnBrk="1" fontAlgn="auto" hangingPunct="1">
              <a:spcBef>
                <a:spcPts val="0"/>
              </a:spcBef>
              <a:spcAft>
                <a:spcPts val="0"/>
              </a:spcAft>
              <a:buFont typeface="Wingdings 3"/>
              <a:buChar char=""/>
              <a:defRPr/>
            </a:pPr>
            <a:endParaRPr lang="sr-Latn-RS" sz="3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fontAlgn="auto" hangingPunct="1">
              <a:spcBef>
                <a:spcPts val="0"/>
              </a:spcBef>
              <a:spcAft>
                <a:spcPts val="600"/>
              </a:spcAft>
              <a:buFont typeface="Wingdings 3" pitchFamily="18" charset="2"/>
              <a:buNone/>
              <a:defRPr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1196" y="836712"/>
            <a:ext cx="8229600" cy="607325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RS" sz="3600" b="1" dirty="0" smtClean="0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Radni paket 2</a:t>
            </a:r>
            <a:endParaRPr lang="en-US" sz="3600" b="1" dirty="0">
              <a:solidFill>
                <a:srgbClr val="66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5008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7504" y="1454696"/>
            <a:ext cx="9036496" cy="4998640"/>
          </a:xfrm>
        </p:spPr>
        <p:txBody>
          <a:bodyPr>
            <a:normAutofit fontScale="77500" lnSpcReduction="20000"/>
          </a:bodyPr>
          <a:lstStyle/>
          <a:p>
            <a:pPr marL="109728" indent="0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 3" pitchFamily="18" charset="2"/>
              <a:buNone/>
              <a:defRPr/>
            </a:pPr>
            <a:r>
              <a:rPr lang="sr-Latn-RS" sz="3600" b="1" dirty="0" smtClean="0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CILJ: </a:t>
            </a:r>
            <a:r>
              <a:rPr lang="sr-Latn-R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Unapređenje </a:t>
            </a:r>
            <a:r>
              <a:rPr lang="sr-Latn-RS" sz="3600" dirty="0">
                <a:latin typeface="Arial" panose="020B0604020202020204" pitchFamily="34" charset="0"/>
                <a:cs typeface="Arial" panose="020B0604020202020204" pitchFamily="34" charset="0"/>
              </a:rPr>
              <a:t>znanja i veština nastavnog i nenastavnog </a:t>
            </a:r>
            <a:r>
              <a:rPr lang="sr-Latn-R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kadra, </a:t>
            </a:r>
            <a:r>
              <a:rPr lang="sr-Latn-RS" sz="3600" dirty="0">
                <a:latin typeface="Arial" panose="020B0604020202020204" pitchFamily="34" charset="0"/>
                <a:cs typeface="Arial" panose="020B0604020202020204" pitchFamily="34" charset="0"/>
              </a:rPr>
              <a:t>kao i studenata, za rad u </a:t>
            </a:r>
            <a:r>
              <a:rPr lang="sr-Latn-R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oblasti međunarodne </a:t>
            </a:r>
            <a:r>
              <a:rPr lang="sr-Latn-R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saradnje</a:t>
            </a:r>
          </a:p>
          <a:p>
            <a:pPr marL="109728" indent="0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None/>
              <a:defRPr/>
            </a:pPr>
            <a:r>
              <a:rPr lang="sr-Latn-RS" sz="3500" b="1" dirty="0" smtClean="0">
                <a:solidFill>
                  <a:srgbClr val="339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REZULTAT:</a:t>
            </a:r>
            <a:r>
              <a:rPr lang="sr-Latn-R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500" u="sng" dirty="0">
                <a:latin typeface="Arial" panose="020B0604020202020204" pitchFamily="34" charset="0"/>
                <a:cs typeface="Arial" panose="020B0604020202020204" pitchFamily="34" charset="0"/>
              </a:rPr>
              <a:t>Veliki broj </a:t>
            </a:r>
            <a:r>
              <a:rPr lang="pl-PL" sz="35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obuka</a:t>
            </a:r>
            <a:r>
              <a:rPr lang="pl-PL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, seminara, radionica 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za nastavno i </a:t>
            </a:r>
            <a:r>
              <a:rPr lang="pl-PL" sz="3700" dirty="0">
                <a:latin typeface="Arial" panose="020B0604020202020204" pitchFamily="34" charset="0"/>
                <a:cs typeface="Arial" panose="020B0604020202020204" pitchFamily="34" charset="0"/>
              </a:rPr>
              <a:t>nenastavno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osoblje, sa EU partnerima i lokalno, na svim parnerskim VŠU.  Podizanje svesti o značaju internacionalizacije u VŠO i o akademskoj mobilnosti. Seminar o uslovima za dobijanje Erasmus povelje.</a:t>
            </a:r>
          </a:p>
          <a:p>
            <a:pPr marL="109728" indent="0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None/>
              <a:defRPr/>
            </a:pPr>
            <a:r>
              <a:rPr lang="en-US" sz="2200" dirty="0" smtClean="0">
                <a:solidFill>
                  <a:srgbClr val="339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</a:t>
            </a:r>
            <a:r>
              <a:rPr lang="en-US" sz="2200" dirty="0">
                <a:solidFill>
                  <a:srgbClr val="339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://www.fuse.ni.ac.rs/documents/category/56-capacity-building-of-the-teaching-and-non-teaching-staff-for-better-participation-in-ehea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en-US" dirty="0"/>
          </a:p>
          <a:p>
            <a:pPr marL="109728" indent="0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 3" pitchFamily="18" charset="2"/>
              <a:buNone/>
              <a:defRPr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692696"/>
            <a:ext cx="8839200" cy="762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RS" sz="3600" b="1" dirty="0" smtClean="0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Radni paket 3</a:t>
            </a:r>
            <a:endParaRPr lang="en-US" sz="3600" b="1" dirty="0">
              <a:solidFill>
                <a:srgbClr val="66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478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7504" y="1196752"/>
            <a:ext cx="9036496" cy="5256584"/>
          </a:xfrm>
        </p:spPr>
        <p:txBody>
          <a:bodyPr>
            <a:noAutofit/>
          </a:bodyPr>
          <a:lstStyle/>
          <a:p>
            <a:pPr marL="53975" indent="0" eaLnBrk="1" fontAlgn="auto" hangingPunct="1">
              <a:spcAft>
                <a:spcPts val="0"/>
              </a:spcAft>
              <a:buNone/>
              <a:defRPr/>
            </a:pPr>
            <a:r>
              <a:rPr lang="sr-Latn-RS" sz="2800" b="1" dirty="0" smtClean="0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CILJ: </a:t>
            </a:r>
            <a:r>
              <a:rPr lang="sr-Latn-R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Organizovanje jezičke </a:t>
            </a:r>
            <a:r>
              <a:rPr lang="sr-Latn-RS" sz="2800" dirty="0">
                <a:latin typeface="Arial" panose="020B0604020202020204" pitchFamily="34" charset="0"/>
                <a:cs typeface="Arial" panose="020B0604020202020204" pitchFamily="34" charset="0"/>
              </a:rPr>
              <a:t>podrške za pripremu i izvođenje </a:t>
            </a:r>
            <a:r>
              <a:rPr lang="sr-Latn-R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nastave </a:t>
            </a:r>
            <a:r>
              <a:rPr lang="sr-Latn-RS" sz="2800" dirty="0">
                <a:latin typeface="Arial" panose="020B0604020202020204" pitchFamily="34" charset="0"/>
                <a:cs typeface="Arial" panose="020B0604020202020204" pitchFamily="34" charset="0"/>
              </a:rPr>
              <a:t>i druge oblike akademskog rada na engleskom </a:t>
            </a:r>
            <a:r>
              <a:rPr lang="sr-Latn-R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jeziku, kao i podrška stranim studentima da uče srpski</a:t>
            </a:r>
          </a:p>
          <a:p>
            <a:pPr marL="53975" indent="0" eaLnBrk="1" fontAlgn="auto" hangingPunct="1">
              <a:spcAft>
                <a:spcPts val="0"/>
              </a:spcAft>
              <a:buNone/>
              <a:defRPr/>
            </a:pPr>
            <a:r>
              <a:rPr lang="sr-Latn-RS" sz="2800" b="1" dirty="0" smtClean="0">
                <a:solidFill>
                  <a:srgbClr val="339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REZULTAT:</a:t>
            </a:r>
            <a:r>
              <a:rPr lang="sr-Latn-R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mreža jezičkih profesionalaca u VŠU, </a:t>
            </a:r>
            <a:r>
              <a:rPr lang="sr-Latn-RS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nastavni materijali za tri jezička kursa, obuke</a:t>
            </a:r>
          </a:p>
          <a:p>
            <a:pPr marL="292100" indent="-292100">
              <a:defRPr/>
            </a:pPr>
            <a:r>
              <a:rPr lang="sr-Latn-R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udžbenik </a:t>
            </a:r>
            <a:r>
              <a:rPr lang="sr-Latn-RS" sz="2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English in Higher Education Administration</a:t>
            </a:r>
          </a:p>
          <a:p>
            <a:pPr marL="292100" indent="-292100">
              <a:defRPr/>
            </a:pPr>
            <a:r>
              <a:rPr lang="sr-Latn-R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Kurs </a:t>
            </a:r>
            <a:r>
              <a:rPr lang="sr-Latn-RS" sz="2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English as a Medium of Instruction </a:t>
            </a:r>
            <a:r>
              <a:rPr lang="sr-Latn-R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(za profesore)</a:t>
            </a:r>
          </a:p>
          <a:p>
            <a:pPr marL="292100" indent="-292100">
              <a:defRPr/>
            </a:pPr>
            <a:r>
              <a:rPr lang="sr-Latn-R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Online kurs </a:t>
            </a:r>
            <a:r>
              <a:rPr lang="sr-Latn-RS" sz="2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Serbian for Beginners </a:t>
            </a:r>
            <a:r>
              <a:rPr lang="sr-Latn-R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(za strane studente, osnovni, besplatan)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975" indent="0">
              <a:buNone/>
              <a:defRPr/>
            </a:pPr>
            <a:r>
              <a:rPr lang="en-US" sz="1800" dirty="0">
                <a:solidFill>
                  <a:srgbClr val="339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http://www.fuse.ni.ac.rs/documents/category/57-providing-language-support-for-full-participation-in-ehea-english-in-he-administration-english-as-a-medium-of-instruction-serbian-for-beginners</a:t>
            </a:r>
          </a:p>
          <a:p>
            <a:pPr marL="53975" indent="0">
              <a:buNone/>
              <a:defRPr/>
            </a:pPr>
            <a:endParaRPr lang="en-US" sz="26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975" indent="0">
              <a:buNone/>
              <a:defRPr/>
            </a:pPr>
            <a:endParaRPr lang="en-US" sz="26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975" indent="0">
              <a:buNone/>
              <a:defRPr/>
            </a:pPr>
            <a:endParaRPr lang="en-US" sz="26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975" indent="0">
              <a:buNone/>
              <a:defRPr/>
            </a:pPr>
            <a:endParaRPr lang="en-US" sz="26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975" indent="0" eaLnBrk="1" fontAlgn="auto" hangingPunct="1">
              <a:spcAft>
                <a:spcPts val="0"/>
              </a:spcAft>
              <a:buFont typeface="Wingdings 3" pitchFamily="18" charset="2"/>
              <a:buNone/>
              <a:defRPr/>
            </a:pPr>
            <a:endParaRPr lang="en-US" sz="26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11560" y="692696"/>
            <a:ext cx="8229600" cy="504056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RS" sz="3600" b="1" dirty="0" smtClean="0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Radni paket 4</a:t>
            </a:r>
            <a:endParaRPr lang="en-US" sz="3600" b="1" dirty="0">
              <a:solidFill>
                <a:srgbClr val="66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5711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9739</TotalTime>
  <Words>540</Words>
  <Application>Microsoft Office PowerPoint</Application>
  <PresentationFormat>On-screen Show (4:3)</PresentationFormat>
  <Paragraphs>78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 3</vt:lpstr>
      <vt:lpstr>Office Theme</vt:lpstr>
      <vt:lpstr> Internacionalizacija u visokom obrazovanju – gde smo i gde želimo da budemo </vt:lpstr>
      <vt:lpstr>Projekat FUSE</vt:lpstr>
      <vt:lpstr>PowerPoint Presentation</vt:lpstr>
      <vt:lpstr>Ciljevi projekta FUSE</vt:lpstr>
      <vt:lpstr>                   </vt:lpstr>
      <vt:lpstr>Radni paket 1</vt:lpstr>
      <vt:lpstr>Radni paket 2</vt:lpstr>
      <vt:lpstr>Radni paket 3</vt:lpstr>
      <vt:lpstr>Radni paket 4</vt:lpstr>
      <vt:lpstr> Perspektive 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Dragan Jankovic</dc:creator>
  <cp:lastModifiedBy>len</cp:lastModifiedBy>
  <cp:revision>296</cp:revision>
  <dcterms:created xsi:type="dcterms:W3CDTF">2014-01-24T09:38:16Z</dcterms:created>
  <dcterms:modified xsi:type="dcterms:W3CDTF">2016-11-23T23:33:14Z</dcterms:modified>
</cp:coreProperties>
</file>