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81" r:id="rId3"/>
    <p:sldId id="282" r:id="rId4"/>
    <p:sldId id="277" r:id="rId5"/>
    <p:sldId id="279" r:id="rId6"/>
    <p:sldId id="283" r:id="rId7"/>
    <p:sldId id="280" r:id="rId8"/>
    <p:sldId id="284" r:id="rId9"/>
    <p:sldId id="274" r:id="rId10"/>
    <p:sldId id="257" r:id="rId11"/>
    <p:sldId id="272" r:id="rId12"/>
    <p:sldId id="262" r:id="rId13"/>
    <p:sldId id="275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2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0C78FE-532C-4C0D-B4B2-35DC062386E2}" type="datetimeFigureOut">
              <a:rPr lang="en-US" smtClean="0"/>
              <a:pPr/>
              <a:t>10/25/2015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D0F75A-ADFF-47B7-B71C-C1B1206BE382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8110566" cy="5500726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sr-Latn-RS" sz="2800" dirty="0" smtClean="0">
                <a:solidFill>
                  <a:srgbClr val="FF0000"/>
                </a:solidFill>
                <a:latin typeface="+mj-lt"/>
              </a:rPr>
              <a:t>Pravni osnov za angažovanje:</a:t>
            </a:r>
            <a:endParaRPr lang="en-GB" sz="2800" dirty="0" smtClean="0">
              <a:latin typeface="+mj-lt"/>
            </a:endParaRPr>
          </a:p>
          <a:p>
            <a:pPr algn="l">
              <a:buFont typeface="Arial" pitchFamily="34" charset="0"/>
              <a:buChar char="•"/>
            </a:pPr>
            <a:r>
              <a:rPr lang="sr-Latn-RS" sz="2800" dirty="0" smtClean="0">
                <a:latin typeface="+mj-lt"/>
              </a:rPr>
              <a:t> Po Zakonu o zapošljavanju stranaca pod zapošljavanjem stranca podrazumeva se zaključivanje ugovora o radu ili drugog ugovora kojim stranac bez zasnivanja radnog odnosa ostvaruje prava po osnovu rada u skladu sa zakonom.</a:t>
            </a:r>
          </a:p>
          <a:p>
            <a:pPr algn="l">
              <a:buFont typeface="Arial" pitchFamily="34" charset="0"/>
              <a:buChar char="•"/>
            </a:pPr>
            <a:r>
              <a:rPr lang="sr-Latn-RS" sz="2800" dirty="0" smtClean="0">
                <a:latin typeface="+mj-lt"/>
              </a:rPr>
              <a:t> Napred navedeni zakon propisuje sledeće uslove za zapošljavanje stranaca u Republici Srbiji:</a:t>
            </a:r>
          </a:p>
          <a:p>
            <a:pPr algn="l">
              <a:buFontTx/>
              <a:buChar char="-"/>
            </a:pPr>
            <a:r>
              <a:rPr lang="sr-Latn-RS" sz="2800" dirty="0" smtClean="0">
                <a:latin typeface="+mj-lt"/>
              </a:rPr>
              <a:t> odobrenje za privremeni boravak bez obzira na vremensko trajanje boravka ili stalno nastanjenje i</a:t>
            </a:r>
          </a:p>
          <a:p>
            <a:pPr algn="l">
              <a:buFontTx/>
              <a:buChar char="-"/>
            </a:pPr>
            <a:r>
              <a:rPr lang="sr-Latn-RS" sz="2800" dirty="0" smtClean="0">
                <a:latin typeface="+mj-lt"/>
              </a:rPr>
              <a:t> dozvolu za rad</a:t>
            </a:r>
            <a:endParaRPr lang="en-GB" sz="2800" dirty="0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8110566" cy="5500726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sr-Latn-RS" sz="3200" dirty="0" smtClean="0"/>
              <a:t> 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Angažovanje: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bez zasnivanja radnog odnosa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sa zasnivanjem radnog odnosa</a:t>
            </a:r>
          </a:p>
          <a:p>
            <a:pPr algn="l"/>
            <a:endParaRPr lang="sr-Latn-RS" sz="3200" dirty="0" smtClean="0">
              <a:latin typeface="+mj-lt"/>
            </a:endParaRP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Potreba za angažovanjem: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nastavnika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lektora</a:t>
            </a:r>
            <a:endParaRPr lang="sr-Latn-RS" sz="320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8110566" cy="5500726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sr-Latn-RS" dirty="0" smtClean="0"/>
              <a:t> 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Angažovanje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bez zasnivanja radnog odnosa: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Nastavnika sa druge visokoškolske ustanove van teritorije Republike Srbije</a:t>
            </a:r>
            <a:endParaRPr lang="sr-Latn-RS" sz="3200" dirty="0" smtClean="0">
              <a:solidFill>
                <a:srgbClr val="FF0000"/>
              </a:solidFill>
              <a:latin typeface="+mj-lt"/>
            </a:endParaRP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lektora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 Postupak i uslovi angažovanja gostujućeg profesora sa boravkom do 90 dana: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odluka senata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ugovor o angažovanju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nerezdentni račun kod poslovne banke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prijava boravka od strane organizacije koja pruža smeštaj uz naknadu</a:t>
            </a:r>
            <a:endParaRPr lang="en-GB" sz="3200" dirty="0"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8110566" cy="5500726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sr-Latn-RS" dirty="0" smtClean="0"/>
              <a:t> 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Postupak i uslovi angažovanja lektora sa boravkom dužim od 90 dana:</a:t>
            </a:r>
          </a:p>
          <a:p>
            <a:pPr algn="l">
              <a:buFont typeface="Arial" pitchFamily="34" charset="0"/>
              <a:buChar char="•"/>
            </a:pPr>
            <a:r>
              <a:rPr lang="sr-Latn-RS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odluka senata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sporazum sa ambasadom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Prijava boravka: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zahtev univerziteta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ugovor o korišćenju stana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radna dozvola?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ugovor o radu</a:t>
            </a:r>
            <a:r>
              <a:rPr lang="sr-Latn-RS" sz="3200" dirty="0" smtClean="0">
                <a:latin typeface="+mj-lt"/>
              </a:rPr>
              <a:t>?</a:t>
            </a:r>
            <a:endParaRPr lang="sr-Latn-RS" sz="320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8110566" cy="5500726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sr-Latn-RS" dirty="0" smtClean="0"/>
              <a:t> 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Angažovanje sa zasnivanjem radnog odnosa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odluka senata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ugovor o radu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radna dozvola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prijava boravka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radna knjižica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nerezidentni račun kod banke</a:t>
            </a:r>
            <a:r>
              <a:rPr lang="sr-Latn-RS" dirty="0" smtClean="0">
                <a:latin typeface="+mj-lt"/>
              </a:rPr>
              <a:t> </a:t>
            </a:r>
            <a:endParaRPr lang="en-GB" dirty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8110566" cy="5500726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endParaRPr lang="sr-Latn-RS" dirty="0" smtClean="0"/>
          </a:p>
          <a:p>
            <a:pPr algn="l">
              <a:buFont typeface="Arial" pitchFamily="34" charset="0"/>
              <a:buChar char="•"/>
            </a:pPr>
            <a:endParaRPr lang="sr-Latn-RS" dirty="0" smtClean="0"/>
          </a:p>
          <a:p>
            <a:pPr algn="l">
              <a:buFont typeface="Arial" pitchFamily="34" charset="0"/>
              <a:buChar char="•"/>
            </a:pPr>
            <a:endParaRPr lang="sr-Latn-RS" dirty="0" smtClean="0"/>
          </a:p>
          <a:p>
            <a:pPr algn="l">
              <a:buFont typeface="Arial" pitchFamily="34" charset="0"/>
              <a:buChar char="•"/>
            </a:pPr>
            <a:endParaRPr lang="sr-Latn-RS" dirty="0" smtClean="0"/>
          </a:p>
          <a:p>
            <a:pPr algn="ctr"/>
            <a:r>
              <a:rPr lang="sr-Latn-RS" sz="5400" dirty="0" smtClean="0">
                <a:solidFill>
                  <a:srgbClr val="FFFF00"/>
                </a:solidFill>
                <a:latin typeface="+mj-lt"/>
              </a:rPr>
              <a:t>HVALA NA PAŽNJI!</a:t>
            </a:r>
            <a:endParaRPr lang="en-GB" sz="5400" dirty="0">
              <a:solidFill>
                <a:srgbClr val="FFFF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8110566" cy="5500726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Pravni osnov za angažovanje:</a:t>
            </a:r>
            <a:endParaRPr lang="en-GB" sz="3200" dirty="0" smtClean="0">
              <a:latin typeface="+mj-lt"/>
            </a:endParaRPr>
          </a:p>
          <a:p>
            <a:pPr algn="l">
              <a:buFont typeface="Arial" pitchFamily="34" charset="0"/>
              <a:buChar char="•"/>
            </a:pPr>
            <a:r>
              <a:rPr lang="en-GB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Za podnošenje zahteva za odobrenje privremenog boravka neophodno je priložiti: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važeću putnu ispravu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dve fotografije (4x3 cm u boji)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tri popunjena formulara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dokaz o uplaćenoj taksi na podnesak i taksi na podnesak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dokaz o uplaćenoj taksi za boravak</a:t>
            </a:r>
            <a:endParaRPr lang="en-GB" sz="320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8110566" cy="5500726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Pravni osnov za angažovanje:</a:t>
            </a:r>
            <a:endParaRPr lang="en-GB" sz="3200" dirty="0" smtClean="0">
              <a:latin typeface="+mj-lt"/>
            </a:endParaRP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Strancu se može odobriti privremeni boravak ako uz zahtev priloži dokaz: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da ima dovoljno sredstava za izdržavanje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da je zdravstveni osiguran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da je zahtev opravdan (za boravak duži od 90 dana).</a:t>
            </a:r>
            <a:endParaRPr lang="en-GB" sz="320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8110566" cy="5500726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Pravni osnov za angažovanje:</a:t>
            </a:r>
            <a:endParaRPr lang="en-GB" sz="3200" dirty="0" smtClean="0">
              <a:latin typeface="+mj-lt"/>
            </a:endParaRP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Dozvola </a:t>
            </a:r>
            <a:r>
              <a:rPr lang="sr-Latn-RS" sz="3200" dirty="0" smtClean="0">
                <a:latin typeface="+mj-lt"/>
              </a:rPr>
              <a:t>za rad je akt nadležnog organa na osnovu kojeg stranac može da se zapošljava ili samozapošljva u Republici Srbijiože se izdati kao: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lična radna dozvola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radna dozvola</a:t>
            </a:r>
            <a:endParaRPr lang="en-GB" sz="32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8110566" cy="5500726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 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Radna dozvola za zašošljavanje: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Radna dozvola za zapošljavanje izdaje se za zapošljavaje stranca koji ima odobrenje za privremeni boravak i ispunjava  uslove iz zahteva poslodavca koji se odnose na odgovarajuća znanja i sposobnosti, kvalifikacije, prethodno iskustvo i dr.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Izdaje se na zahtev poslodavca, u skladu sa stanjem na tržištu rada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44" y="1214422"/>
            <a:ext cx="9001156" cy="5500726"/>
          </a:xfrm>
        </p:spPr>
        <p:txBody>
          <a:bodyPr>
            <a:normAutofit fontScale="92500"/>
          </a:bodyPr>
          <a:lstStyle/>
          <a:p>
            <a:pPr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 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Radna dozvola za zašošljavanje:</a:t>
            </a: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Poslodavac treba da ispunjava sledeće uslove: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</a:t>
            </a:r>
            <a:r>
              <a:rPr lang="en-US" sz="3200" dirty="0" smtClean="0">
                <a:latin typeface="+mj-lt"/>
              </a:rPr>
              <a:t>P</a:t>
            </a:r>
            <a:r>
              <a:rPr lang="sr-Latn-RS" sz="3200" dirty="0" smtClean="0">
                <a:latin typeface="+mj-lt"/>
              </a:rPr>
              <a:t>re podnošenja zahteva nije otpuštao zaposlene usled tehnoloških, ekonomskih ili organizacionih promenama na radnim mestima za koje se traži zapošljavanje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mesec dana pre podnošenja zahteva nije pronašao državljane Republike Srbije ili stranca sa ličnom radnom dozvolom, odgovarajućih kvalifikacija sa evidencije organizacije nadležne za poslove zapošljavanja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priloži predlog ugovora o radu ili drugog ugovora kojim se ostvaruju prava po osnovu rada, u skladu sa zakonom</a:t>
            </a:r>
            <a:endParaRPr lang="en-GB" sz="320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1214422"/>
            <a:ext cx="8929718" cy="5500726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sr-Latn-RS" sz="3200" dirty="0" smtClean="0"/>
              <a:t> </a:t>
            </a:r>
            <a:r>
              <a:rPr lang="sr-Latn-RS" sz="3200" dirty="0" smtClean="0">
                <a:latin typeface="+mj-lt"/>
              </a:rPr>
              <a:t>Zahtev za izdavanje radne dozvole</a:t>
            </a:r>
            <a:endParaRPr lang="sr-Latn-RS" sz="3200" dirty="0" smtClean="0">
              <a:latin typeface="+mj-lt"/>
            </a:endParaRP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Rešenje o upisu poslodvca u registar nadležnog organa</a:t>
            </a:r>
          </a:p>
          <a:p>
            <a:pPr algn="l">
              <a:buFontTx/>
              <a:buChar char="-"/>
            </a:pPr>
            <a:r>
              <a:rPr lang="en-GB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putna isprava stranca , odnosno lična karta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odobrenje za privremeni boravak stranca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uverenje iz jedinstvene baze centralnog registra obaveznog socijalnog osiguranja kojim se dokazuje da pslodavac pre podnošenja zahteva nije otpuštao zaposlene na radnim mestima na kjma se traži radna dozvola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potvrda organizacije nadležne za zapošljavanje da u periodu od mesec dana od dana podnošenja zahteva nema državljana Republike Srbije ili stranaca sa ličnom radnom dozvolom odgovarajućih kvalifikacija</a:t>
            </a:r>
            <a:endParaRPr lang="en-GB" sz="3200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1214422"/>
            <a:ext cx="8929718" cy="5500726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sr-Latn-RS" sz="3200" dirty="0" smtClean="0"/>
              <a:t> </a:t>
            </a:r>
            <a:r>
              <a:rPr lang="sr-Latn-RS" sz="3200" dirty="0" smtClean="0">
                <a:latin typeface="+mj-lt"/>
              </a:rPr>
              <a:t>Zahtev za izdavanje radne dozvole</a:t>
            </a:r>
            <a:endParaRPr lang="sr-Latn-RS" sz="3200" dirty="0" smtClean="0">
              <a:latin typeface="+mj-lt"/>
            </a:endParaRP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p</a:t>
            </a:r>
            <a:r>
              <a:rPr lang="sr-Latn-RS" sz="3200" dirty="0" smtClean="0">
                <a:latin typeface="+mj-lt"/>
              </a:rPr>
              <a:t>redlog ugovora o radu ili drugog ugovora kojim se ostvaruju prava po osnovu rada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</a:t>
            </a:r>
            <a:r>
              <a:rPr lang="sr-Latn-RS" sz="3200" dirty="0" smtClean="0">
                <a:latin typeface="+mj-lt"/>
              </a:rPr>
              <a:t>izvod iz pravilnika o sistematizaciji poslova koji sadrži naziv i opis poslova, vrstu i stepen zahtevane stručne spreme, odnosno obrazovanja i druge posebne uslove za rad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diplomu odnosno uverenje o stečenoj odgovarajućoj vrsti i stepenu stručne spreme ili obrazovanja</a:t>
            </a: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ispravu, odnosno potvrdu kojom stranac dokazuje da ispunjava uslove iz zahteva poslodavca</a:t>
            </a:r>
            <a:r>
              <a:rPr lang="en-GB" sz="3200" dirty="0" smtClean="0">
                <a:latin typeface="+mj-lt"/>
              </a:rPr>
              <a:t> </a:t>
            </a:r>
            <a:endParaRPr lang="sr-Latn-RS" sz="3200" dirty="0" smtClean="0">
              <a:latin typeface="+mj-lt"/>
            </a:endParaRPr>
          </a:p>
          <a:p>
            <a:pPr algn="l">
              <a:buFontTx/>
              <a:buChar char="-"/>
            </a:pPr>
            <a:r>
              <a:rPr lang="sr-Latn-RS" sz="3200" dirty="0" smtClean="0">
                <a:latin typeface="+mj-lt"/>
              </a:rPr>
              <a:t> dokaz o plaćenoj administrativnoj taksi</a:t>
            </a:r>
            <a:endParaRPr lang="en-GB" sz="3200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8429684" cy="1000084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dirty="0" smtClean="0">
                <a:solidFill>
                  <a:srgbClr val="FF0000"/>
                </a:solidFill>
              </a:rPr>
              <a:t>USLOVI I POSTUPAK ANGAŽOVANJA STRANIH LICA U NASTAVI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NA DRŽAVNOM UNIVERZITETU U NOVOM PAZARU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14422"/>
            <a:ext cx="8110566" cy="5500726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sr-Latn-RS" dirty="0" smtClean="0"/>
              <a:t> 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Pravni osnov za 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angažovanje u nastavi:</a:t>
            </a:r>
            <a:endParaRPr lang="sr-Latn-RS" sz="3200" dirty="0" smtClean="0">
              <a:solidFill>
                <a:srgbClr val="FF0000"/>
              </a:solidFill>
              <a:latin typeface="+mj-lt"/>
            </a:endParaRPr>
          </a:p>
          <a:p>
            <a:pPr algn="l"/>
            <a:r>
              <a:rPr lang="sr-Latn-RS" sz="3200" dirty="0" smtClean="0">
                <a:latin typeface="+mj-lt"/>
              </a:rPr>
              <a:t>Zakon o visokom obrazovanju (čl. 66):</a:t>
            </a:r>
          </a:p>
          <a:p>
            <a:pPr algn="l">
              <a:buFont typeface="Arial" pitchFamily="34" charset="0"/>
              <a:buChar char="•"/>
            </a:pPr>
            <a:r>
              <a:rPr lang="vi-VN" sz="3200" dirty="0" smtClean="0">
                <a:latin typeface="+mj-lt"/>
              </a:rPr>
              <a:t>Visokoškolska ustanova bez raspisivanja konkursa može da angažuje nastavnika iz druge samostalne visokoškolske ustanove van teritorije Republike, u zvanju gostujućeg profesora.</a:t>
            </a:r>
            <a:endParaRPr lang="sr-Latn-RS" sz="3200" dirty="0" smtClean="0">
              <a:latin typeface="+mj-lt"/>
            </a:endParaRPr>
          </a:p>
          <a:p>
            <a:pPr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 </a:t>
            </a:r>
            <a:r>
              <a:rPr lang="vi-VN" sz="3200" dirty="0" smtClean="0">
                <a:latin typeface="+mj-lt"/>
              </a:rPr>
              <a:t>Prava i obaveze lica koje je izabrano u zvanje </a:t>
            </a:r>
            <a:r>
              <a:rPr lang="sr-Latn-RS" sz="3200" dirty="0" smtClean="0">
                <a:latin typeface="+mj-lt"/>
              </a:rPr>
              <a:t>gostujućeg profesora</a:t>
            </a:r>
            <a:r>
              <a:rPr lang="vi-VN" sz="3200" dirty="0" smtClean="0">
                <a:latin typeface="+mj-lt"/>
              </a:rPr>
              <a:t> uređuju se ugovorom o angažovanju za izvođenje nastave, pod uslovima i na način propisanim opštim aktom visokoškolske ustanove.</a:t>
            </a:r>
          </a:p>
          <a:p>
            <a:pPr algn="l"/>
            <a:endParaRPr lang="vi-VN" dirty="0" smtClean="0">
              <a:latin typeface="+mj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712</TotalTime>
  <Words>700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  <vt:lpstr>USLOVI I POSTUPAK ANGAŽOVANJA STRANIH LICA U NASTAVI NA DRŽAVNOM UNIVERZITETU U NOVOM PAZARU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USLOVI I POSTUPAK ANGAŽOVANJA STRANIH LICA U NASTAVI NA DRŽAVNOM UNIVERZITETU U NOVOM PAZARU</dc:title>
  <dc:creator>miladin.kostic</dc:creator>
  <cp:lastModifiedBy>rektor</cp:lastModifiedBy>
  <cp:revision>66</cp:revision>
  <dcterms:created xsi:type="dcterms:W3CDTF">2015-10-14T09:31:20Z</dcterms:created>
  <dcterms:modified xsi:type="dcterms:W3CDTF">2015-10-25T12:36:39Z</dcterms:modified>
</cp:coreProperties>
</file>