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  <p:sldMasterId id="2147483660" r:id="rId3"/>
  </p:sldMasterIdLst>
  <p:notesMasterIdLst>
    <p:notesMasterId r:id="rId18"/>
  </p:notesMasterIdLst>
  <p:handoutMasterIdLst>
    <p:handoutMasterId r:id="rId19"/>
  </p:handoutMasterIdLst>
  <p:sldIdLst>
    <p:sldId id="259" r:id="rId4"/>
    <p:sldId id="256" r:id="rId5"/>
    <p:sldId id="283" r:id="rId6"/>
    <p:sldId id="284" r:id="rId7"/>
    <p:sldId id="285" r:id="rId8"/>
    <p:sldId id="287" r:id="rId9"/>
    <p:sldId id="288" r:id="rId10"/>
    <p:sldId id="289" r:id="rId11"/>
    <p:sldId id="291" r:id="rId12"/>
    <p:sldId id="290" r:id="rId13"/>
    <p:sldId id="293" r:id="rId14"/>
    <p:sldId id="292" r:id="rId15"/>
    <p:sldId id="294" r:id="rId16"/>
    <p:sldId id="280" r:id="rId1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a Handke" initials="MH" lastIdx="1" clrIdx="0">
    <p:extLst>
      <p:ext uri="{19B8F6BF-5375-455C-9EA6-DF929625EA0E}">
        <p15:presenceInfo xmlns:p15="http://schemas.microsoft.com/office/powerpoint/2012/main" userId="bc85dd16959794bc" providerId="Windows Live"/>
      </p:ext>
    </p:extLst>
  </p:cmAuthor>
  <p:cmAuthor id="2" name="maria" initials="m" lastIdx="1" clrIdx="1">
    <p:extLst>
      <p:ext uri="{19B8F6BF-5375-455C-9EA6-DF929625EA0E}">
        <p15:presenceInfo xmlns:p15="http://schemas.microsoft.com/office/powerpoint/2012/main" userId="mar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176" autoAdjust="0"/>
  </p:normalViewPr>
  <p:slideViewPr>
    <p:cSldViewPr snapToGrid="0" showGuides="1">
      <p:cViewPr varScale="1">
        <p:scale>
          <a:sx n="64" d="100"/>
          <a:sy n="64" d="100"/>
        </p:scale>
        <p:origin x="9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DE9F8-5173-4719-A6E4-D3ACD281F880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796F0-59B8-4629-A036-DA5529061C6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256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6D2416B8-9644-40E4-824D-0CE7B6267537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ECE95A72-3F6B-46D0-A257-C1163FE059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962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069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8989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0016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0951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6941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309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16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15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756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580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0122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7545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106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5A72-3F6B-46D0-A257-C1163FE05929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659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pic>
        <p:nvPicPr>
          <p:cNvPr id="9" name="Picture 2" descr="WUSLogo30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149" y="570603"/>
            <a:ext cx="277579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 descr="part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100" y="5689600"/>
            <a:ext cx="1450839" cy="72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763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8D1B-840A-4258-BE2B-0C620FD30228}" type="datetime1">
              <a:rPr lang="de-AT" smtClean="0"/>
              <a:t>16.02.2015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430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E3B-B34B-4A41-BBFB-929F7D740CE8}" type="datetime1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460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E84-5F75-46C3-8114-0A29A8C1617A}" type="datetime1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749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195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4418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836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8515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440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8783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127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0251-80E7-4953-BD93-2EB93A28DF56}" type="datetime1">
              <a:rPr lang="de-AT" smtClean="0"/>
              <a:t>16.02.2015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WUS Austria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806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890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2452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8188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6367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2020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E13906F1-4177-424A-8452-BFB82259F447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3FE6D60-3723-4A4E-9981-B2BC2F338B41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78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B8F0-2C5B-4088-A9D6-250C137B3F96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66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CFA2-821C-4029-81AD-3FA869A8D57A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5886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4871-33F9-4D9C-8E61-99CF0502FAAD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366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603D62-289A-4A9D-A859-056C40D2CEBC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DD6A-32C9-4BB1-B484-0E229A00B3ED}" type="datetime1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819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84C2F52D-516F-4E05-B42B-DF4508EAA4D7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569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E3DC-6CBD-484A-9CEA-70B56203217D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9638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CD82-4DD4-44AE-9C41-285E644C5843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6729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4683-78A5-4630-AA57-C1B2CA262781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7499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0EF1-D520-489E-A241-BF51AC99E4B5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5742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696-D5EB-4107-8BBB-1B5013C03933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08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9A9-179C-4EAE-946F-EE73FAFB851B}" type="datetime1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336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563E-487C-42F7-B366-065A590F67E0}" type="datetime1">
              <a:rPr lang="de-AT" smtClean="0"/>
              <a:t>16.02.2015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484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8F62-22B4-4E95-9D39-0DF40AA81A93}" type="datetime1">
              <a:rPr lang="de-AT" smtClean="0"/>
              <a:t>16.02.2015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151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8E03-1F1F-4E9C-8002-C94942023CCC}" type="datetime1">
              <a:rPr lang="de-AT" smtClean="0"/>
              <a:t>16.02.2015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407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52FB-BD41-4DCA-ADAE-C25154D02796}" type="datetime1">
              <a:rPr lang="de-AT" smtClean="0"/>
              <a:t>16.02.2015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8103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823A-293F-4857-B82B-7CEE6DD16EFD}" type="datetime1">
              <a:rPr lang="de-AT" smtClean="0"/>
              <a:t>16.02.2015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993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0251-80E7-4953-BD93-2EB93A28DF56}" type="datetime1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WUS Austria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88858-0B31-40C5-BE9E-48C0EA999A8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47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A104B-0668-4819-836C-52CD2F65ECC8}" type="datetimeFigureOut">
              <a:rPr lang="de-AT" smtClean="0"/>
              <a:t>16.02.2015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D4F7-F9C0-462F-92E1-BC8FF1C3E49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675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AFD567-9A8A-4C80-9BC3-0F9FA60C0253}" type="datetime1">
              <a:rPr lang="de-AT" smtClean="0">
                <a:solidFill>
                  <a:srgbClr val="438086"/>
                </a:solidFill>
              </a:rPr>
              <a:t>16.02.2015</a:t>
            </a:fld>
            <a:endParaRPr lang="de-DE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de-DE" smtClean="0">
                <a:solidFill>
                  <a:srgbClr val="438086"/>
                </a:solidFill>
              </a:rPr>
              <a:t>WUS Austria</a:t>
            </a:r>
            <a:endParaRPr lang="de-DE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3FE6D60-3723-4A4E-9981-B2BC2F338B4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28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brunnhofer@wus-austria.or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29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Questionnaire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577343"/>
            <a:ext cx="1018718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Statements for specific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NIS/Petroleum Industry of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Serbia and UNS fully agree that the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eminar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internationally related competences of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graduates was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helpful and reached its targets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ESN/Erasmus Student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Network and UNS fully agree that the project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 so far have improved recognition of ESN and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fostered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 between ESN and Serbian HEI. </a:t>
            </a:r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Ministry, National Councils and UNS do not encounter any obvious obstacles in this project. However, cooperation should be intensified.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3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Questionnaire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577343"/>
            <a:ext cx="101871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Outstanding features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project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coordinators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very successful including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overall project management, 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maintenance of project website, 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about project activities.</a:t>
            </a:r>
          </a:p>
          <a:p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Internationalisation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such is an important topic and is supported by management of all universities.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03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Recommendations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772215"/>
            <a:ext cx="101871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Intensify cooperation with the national level (Ministry and National Councils) through regular meetings, updates, joint workshops,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 (even) more concrete steps to inform staff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students at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universities to make them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aware of the SIPUS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using university websites, newsletters, dissemination events,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the project more visible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public (in Serbia and abroad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by using different dissemination channels,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organising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events, conferences, marketing and PR activities, etc.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76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 evaluation activities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772215"/>
            <a:ext cx="101871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of workshop on joint degrees at UNS in March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of study visit at University of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Pecs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April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of study visit at University of Alicante in June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000" baseline="30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interim evaluation of quality issues at the beginning of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evaluation activities on demand </a:t>
            </a: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73616" y="1586051"/>
            <a:ext cx="101871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QUESTIONS?</a:t>
            </a:r>
          </a:p>
          <a:p>
            <a:pPr algn="ctr"/>
            <a:endParaRPr lang="en-US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2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2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</a:t>
            </a:r>
            <a:r>
              <a:rPr 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FOR YOUR ATTENTION!</a:t>
            </a:r>
          </a:p>
          <a:p>
            <a:pPr algn="ctr"/>
            <a:endParaRPr lang="en-US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WUS Austria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Maria </a:t>
            </a:r>
            <a:r>
              <a:rPr lang="en-US" sz="2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Brunnhofer</a:t>
            </a:r>
            <a:endParaRPr lang="en-US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maria.brunnhofer@wus-austria.org</a:t>
            </a:r>
            <a:r>
              <a:rPr 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9456" y="1454044"/>
            <a:ext cx="10153337" cy="126403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 Report </a:t>
            </a:r>
            <a:r>
              <a:rPr lang="en-US" sz="3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Quality Issues</a:t>
            </a:r>
            <a:endParaRPr lang="en-US" sz="3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9456" y="3507698"/>
            <a:ext cx="10443147" cy="167515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SIPUS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Strengthening of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Internationalisation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Policies at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Universities in Serbia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February 18, 2015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Belgrade, Serbia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package 4 – Quality Plan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577343"/>
            <a:ext cx="101871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initiate and coordinate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internal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monitoring and evaluation processes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Internal evaluation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seen as support and counselling mechanism which aims at ensuring good cooperation, high quality of outputs,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user orientation.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goal is to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outline improvement potentials in order to support the project management in ensuring good project performance and to guarantee that the internationalisation efforts are valuable. 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7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Responsibilities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577343"/>
            <a:ext cx="101871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WP Leader WUS Austria</a:t>
            </a:r>
          </a:p>
          <a:p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reports at project meetings on a regular basis.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tools (e.g.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forms, questionnaires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 and guidelines for partners how to use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 to the project coordinator and the partners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Drafts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reports summarising evaluation activities and results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project partners</a:t>
            </a:r>
          </a:p>
          <a:p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 cooperation with WUS Austria.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Provision of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requested information completely, faithfully and in time.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3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Study Visits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577343"/>
            <a:ext cx="101871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visits at University of Ghent (June 2014) and University of Graz (September 2014)</a:t>
            </a:r>
          </a:p>
          <a:p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 of both study visits, preparatory information and relevance of presented topics was rated very good.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of most speakers and presentations </a:t>
            </a: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fully met the expectations of the participants and were very useful for their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 work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possible, the participants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wished </a:t>
            </a: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(even) more practical and interactive work in smaller groups.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7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Study Visits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577343"/>
            <a:ext cx="101871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Outcomes: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de-DE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altLang="de-DE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participants expect more concrete advice </a:t>
            </a:r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and/or examples on </a:t>
            </a:r>
            <a:r>
              <a:rPr lang="en-US" altLang="de-DE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analysing</a:t>
            </a:r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de-DE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implementing strategies for </a:t>
            </a:r>
            <a:r>
              <a:rPr lang="en-US" altLang="de-DE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internationalisation</a:t>
            </a:r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de-DE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altLang="de-DE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participants wish for a more detailed approach to necessary </a:t>
            </a:r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possible, working documents should be distributed before the study visit.</a:t>
            </a: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3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Questionnaire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397461"/>
            <a:ext cx="101871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Objectives of the SIPUS project</a:t>
            </a:r>
          </a:p>
          <a:p>
            <a:endParaRPr lang="en-US" altLang="de-DE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Almost all partners (fully) agree that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supports conversion of Serbian Higher Education and Research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within EHEA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ERA;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recognised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importance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and supports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internationalisation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partners either agree or are indifferent to the statement that 	Government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Serbia supports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internationalisation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Serbian HEI and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provides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relevant documents and legislative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half of the partners agree that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 (Ministry and National Councils) have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taken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concrete measures by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starting to provide relevant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documents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legislative basis.</a:t>
            </a: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06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Questionnaire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382471"/>
            <a:ext cx="101871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de-DE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Strategies and Policies</a:t>
            </a:r>
          </a:p>
          <a:p>
            <a:endParaRPr lang="en-US" altLang="de-DE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partners either (fully) agree or are indifferent to the statements that</a:t>
            </a:r>
            <a:endParaRPr lang="en-GB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In-depth analysis and assessment report of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framework were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presented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clear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understandable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way;</a:t>
            </a:r>
          </a:p>
          <a:p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Self-assessments of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Serbian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universities gave relevant information of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status quo;</a:t>
            </a:r>
          </a:p>
          <a:p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Comparative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on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legislatives for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internationalisation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EU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countries gave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relevant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inputs;</a:t>
            </a:r>
          </a:p>
          <a:p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Study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visits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Ghent and Graz were well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organised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Regarding institutional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strategies and policies,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university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carrying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 its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as planned.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2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01521" y="669701"/>
            <a:ext cx="992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Questionnaire</a:t>
            </a:r>
            <a:endParaRPr lang="en-US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01521" y="1577343"/>
            <a:ext cx="106109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Plan, Dissemination, Management</a:t>
            </a:r>
          </a:p>
          <a:p>
            <a:endParaRPr lang="en-US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partners (fully) agree that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valuation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visits was presented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clear and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understandable way;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Project website is functional and well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organised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is well </a:t>
            </a:r>
            <a:r>
              <a:rPr lang="en-US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organised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Project coordinators are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successful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their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work.</a:t>
            </a:r>
          </a:p>
          <a:p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partners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either (fully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agree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are indifferent to the statements that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Staff and students at my university are aware of the SIPUS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project;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support is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sufficient;</a:t>
            </a:r>
          </a:p>
          <a:p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Information about project is well delivered and easily available;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Project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been made visible in the public </a:t>
            </a:r>
            <a:r>
              <a:rPr lang="en-US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(one partner does not 	agree with this statement).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4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Breitbild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Trebuchet MS</vt:lpstr>
      <vt:lpstr>Verdana</vt:lpstr>
      <vt:lpstr>Wingdings 2</vt:lpstr>
      <vt:lpstr>Office Theme</vt:lpstr>
      <vt:lpstr>Benutzerdefiniertes Design</vt:lpstr>
      <vt:lpstr>Urban</vt:lpstr>
      <vt:lpstr>PowerPoint-Präsentation</vt:lpstr>
      <vt:lpstr>Progress Report on Quality Issues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 Brunnhofer</dc:creator>
  <cp:lastModifiedBy>maria</cp:lastModifiedBy>
  <cp:revision>178</cp:revision>
  <cp:lastPrinted>2014-11-17T11:56:31Z</cp:lastPrinted>
  <dcterms:created xsi:type="dcterms:W3CDTF">2014-04-11T05:31:04Z</dcterms:created>
  <dcterms:modified xsi:type="dcterms:W3CDTF">2015-02-16T10:07:58Z</dcterms:modified>
</cp:coreProperties>
</file>