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1" r:id="rId4"/>
    <p:sldId id="260" r:id="rId5"/>
    <p:sldId id="258" r:id="rId6"/>
    <p:sldId id="262" r:id="rId7"/>
    <p:sldId id="286" r:id="rId8"/>
    <p:sldId id="285" r:id="rId9"/>
    <p:sldId id="266" r:id="rId10"/>
    <p:sldId id="267" r:id="rId11"/>
    <p:sldId id="279" r:id="rId12"/>
    <p:sldId id="283" r:id="rId13"/>
    <p:sldId id="287" r:id="rId14"/>
    <p:sldId id="284" r:id="rId15"/>
    <p:sldId id="27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3399"/>
    <a:srgbClr val="FFCC00"/>
    <a:srgbClr val="3399FF"/>
    <a:srgbClr val="9933FF"/>
    <a:srgbClr val="FF3300"/>
    <a:srgbClr val="CC66FF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A69C-B118-4768-9195-6E7FDB909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84900-4F6D-4066-A384-CAB4AD04E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CE862-4A85-4C12-AC78-D04B3905F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22DE9-679F-4991-9461-C940FA6DD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A7FEA-E4FF-4C27-9B8A-DC2077CFA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F8426-9F5E-4698-83BA-D6CA7C866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FE865-9384-41AC-ABCC-FDA39D224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F9596-2918-4D99-A12B-E64CC87F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36AE5-5683-473C-BCA3-446463AE4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73F7-39C4-48A4-B227-59E68F6A6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0B177-D4C1-4601-86FA-7B660CC9B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5B5FB2-71B3-4097-9D4E-CE354D896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ro@uns.ac.r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>
            <a:off x="0" y="0"/>
            <a:ext cx="9144000" cy="4419600"/>
          </a:xfrm>
          <a:prstGeom prst="flowChartDocumen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051" name="Picture 6" descr="Orgzu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24000"/>
            <a:grayscl/>
          </a:blip>
          <a:srcRect/>
          <a:stretch>
            <a:fillRect/>
          </a:stretch>
        </p:blipFill>
        <p:spPr bwMode="auto">
          <a:xfrm>
            <a:off x="609600" y="838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28600" y="5029199"/>
            <a:ext cx="87630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3200" b="1" dirty="0">
                <a:latin typeface="Verdana" pitchFamily="34" charset="0"/>
              </a:rPr>
              <a:t>UNIVERSITY OF NOVI SAD</a:t>
            </a:r>
          </a:p>
          <a:p>
            <a:pPr algn="r">
              <a:spcBef>
                <a:spcPts val="600"/>
              </a:spcBef>
            </a:pPr>
            <a:r>
              <a:rPr lang="en-US" sz="3200" b="1" dirty="0" err="1">
                <a:latin typeface="Verdana" pitchFamily="34" charset="0"/>
              </a:rPr>
              <a:t>www.uns.ac.rs</a:t>
            </a:r>
            <a:r>
              <a:rPr lang="en-US" sz="3200" b="1" dirty="0">
                <a:latin typeface="Verdana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400800"/>
            <a:ext cx="2362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RS" sz="1400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6" name="Picture 8" descr="http://www.uns.ac.rs/sr/slike/unsKamp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04800"/>
            <a:ext cx="6023907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Documen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1267" name="Picture 6" descr="Orgzu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24000"/>
            <a:grayscl/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R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University of</a:t>
            </a: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Novi Sad</a:t>
            </a:r>
            <a:r>
              <a:rPr lang="sr-Latn-R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defRPr/>
            </a:pPr>
            <a:r>
              <a:rPr lang="sr-Latn-R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sr-Latn-R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ncoming mobility -</a:t>
            </a:r>
            <a:endParaRPr lang="en-US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752600"/>
            <a:ext cx="4876800" cy="30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Mobility programs</a:t>
            </a:r>
          </a:p>
          <a:p>
            <a:pPr algn="ctr">
              <a:defRPr/>
            </a:pPr>
            <a:endParaRPr lang="sr-Latn-R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r-Latn-RS" dirty="0">
                <a:latin typeface="Verdana" pitchFamily="34" charset="0"/>
                <a:ea typeface="Verdana" pitchFamily="34" charset="0"/>
                <a:cs typeface="Verdana" pitchFamily="34" charset="0"/>
              </a:rPr>
              <a:t> Bilateral agreements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65</a:t>
            </a:r>
            <a:endParaRPr lang="sr-Latn-R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r-Latn-RS" dirty="0">
                <a:latin typeface="Verdana" pitchFamily="34" charset="0"/>
                <a:ea typeface="Verdana" pitchFamily="34" charset="0"/>
                <a:cs typeface="Verdana" pitchFamily="34" charset="0"/>
              </a:rPr>
              <a:t> Campus Europae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RS" dirty="0">
                <a:latin typeface="Verdana" pitchFamily="34" charset="0"/>
                <a:ea typeface="Verdana" pitchFamily="34" charset="0"/>
                <a:cs typeface="Verdana" pitchFamily="34" charset="0"/>
              </a:rPr>
              <a:t> Ministry of Education Scholarships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RS" dirty="0">
                <a:latin typeface="Verdana" pitchFamily="34" charset="0"/>
                <a:ea typeface="Verdana" pitchFamily="34" charset="0"/>
                <a:cs typeface="Verdana" pitchFamily="34" charset="0"/>
              </a:rPr>
              <a:t> ERASMUS MUNDUS (action 2)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sr-Latn-RS" dirty="0">
                <a:latin typeface="Verdana" pitchFamily="34" charset="0"/>
                <a:ea typeface="Verdana" pitchFamily="34" charset="0"/>
                <a:cs typeface="Verdana" pitchFamily="34" charset="0"/>
              </a:rPr>
              <a:t> Basileus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IV</a:t>
            </a:r>
            <a:endParaRPr lang="sr-Latn-R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sr-Latn-RS" dirty="0">
                <a:latin typeface="Verdana" pitchFamily="34" charset="0"/>
                <a:ea typeface="Verdana" pitchFamily="34" charset="0"/>
                <a:cs typeface="Verdana" pitchFamily="34" charset="0"/>
              </a:rPr>
              <a:t> JoinEU-SEE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IV</a:t>
            </a:r>
            <a:endParaRPr lang="sr-Latn-R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sr-Latn-R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SIGMA</a:t>
            </a:r>
            <a:endParaRPr lang="sr-Latn-R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endParaRPr lang="sr-Latn-R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381000" y="4800600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Countries</a:t>
            </a:r>
            <a:r>
              <a:rPr lang="en-US" dirty="0"/>
              <a:t>: Austria, Czech Republic, France, Germany, Italy, Latvia, Lithuania, Poland, Romania, Slovenia, Spain...</a:t>
            </a:r>
          </a:p>
        </p:txBody>
      </p:sp>
      <p:sp>
        <p:nvSpPr>
          <p:cNvPr id="11276" name="Text Box 7"/>
          <p:cNvSpPr txBox="1">
            <a:spLocks noChangeArrowheads="1"/>
          </p:cNvSpPr>
          <p:nvPr/>
        </p:nvSpPr>
        <p:spPr bwMode="auto">
          <a:xfrm>
            <a:off x="5410200" y="58674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UNIVERSITY OF NOVI SAD</a:t>
            </a:r>
          </a:p>
        </p:txBody>
      </p:sp>
      <p:pic>
        <p:nvPicPr>
          <p:cNvPr id="6146" name="Picture 2" descr="http://www.kszimpressum.com/wp-content/uploads/2011/05/studen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343401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Documen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2291" name="Picture 6" descr="Orgzu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24000"/>
            <a:grayscl/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R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University of</a:t>
            </a: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Novi Sad</a:t>
            </a:r>
            <a:r>
              <a:rPr lang="sr-Latn-R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676400"/>
            <a:ext cx="4114800" cy="3065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Research and projects</a:t>
            </a:r>
            <a:endParaRPr lang="sr-Latn-R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b="1" dirty="0">
                <a:latin typeface="Calibri" pitchFamily="34" charset="0"/>
              </a:rPr>
              <a:t>TEMPUS</a:t>
            </a:r>
          </a:p>
          <a:p>
            <a:pPr>
              <a:spcBef>
                <a:spcPct val="20000"/>
              </a:spcBef>
              <a:defRPr/>
            </a:pPr>
            <a:r>
              <a:rPr lang="en-US" dirty="0">
                <a:latin typeface="Calibri" pitchFamily="34" charset="0"/>
              </a:rPr>
              <a:t>Ongoing: </a:t>
            </a:r>
            <a:r>
              <a:rPr lang="en-US" dirty="0" smtClean="0">
                <a:latin typeface="Calibri" pitchFamily="34" charset="0"/>
              </a:rPr>
              <a:t>36, Coordinating</a:t>
            </a:r>
            <a:r>
              <a:rPr lang="en-US" dirty="0">
                <a:latin typeface="Calibri" pitchFamily="34" charset="0"/>
              </a:rPr>
              <a:t>: 6</a:t>
            </a:r>
            <a:endParaRPr lang="en-US" b="1" dirty="0">
              <a:latin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b="1" dirty="0" smtClean="0">
                <a:latin typeface="Calibri" pitchFamily="34" charset="0"/>
              </a:rPr>
              <a:t>FP7 </a:t>
            </a:r>
            <a:r>
              <a:rPr lang="en-US" dirty="0" smtClean="0">
                <a:latin typeface="Calibri" pitchFamily="34" charset="0"/>
              </a:rPr>
              <a:t>Ongoing</a:t>
            </a:r>
            <a:r>
              <a:rPr lang="en-US" dirty="0">
                <a:latin typeface="Calibri" pitchFamily="34" charset="0"/>
              </a:rPr>
              <a:t>: 24</a:t>
            </a:r>
          </a:p>
          <a:p>
            <a:pPr>
              <a:spcBef>
                <a:spcPct val="20000"/>
              </a:spcBef>
              <a:defRPr/>
            </a:pPr>
            <a:r>
              <a:rPr lang="en-US" b="1" dirty="0">
                <a:latin typeface="Calibri" pitchFamily="34" charset="0"/>
              </a:rPr>
              <a:t>COST, IPA, NATO, SCOPES, BILATERAL PROJECTS, </a:t>
            </a:r>
            <a:endParaRPr lang="en-US" b="1" dirty="0" smtClean="0">
              <a:latin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b="1" dirty="0" smtClean="0">
                <a:latin typeface="Calibri" pitchFamily="34" charset="0"/>
              </a:rPr>
              <a:t>DOMESTIC </a:t>
            </a:r>
            <a:r>
              <a:rPr lang="en-US" b="1" dirty="0">
                <a:latin typeface="Calibri" pitchFamily="34" charset="0"/>
              </a:rPr>
              <a:t>PROJECTS, EUREKA</a:t>
            </a:r>
          </a:p>
          <a:p>
            <a:pPr>
              <a:spcBef>
                <a:spcPct val="20000"/>
              </a:spcBef>
              <a:defRPr/>
            </a:pPr>
            <a:r>
              <a:rPr lang="en-US" b="1" dirty="0">
                <a:latin typeface="Calibri" pitchFamily="34" charset="0"/>
              </a:rPr>
              <a:t>More than 150 national projects and </a:t>
            </a:r>
            <a:endParaRPr lang="en-US" b="1" dirty="0" smtClean="0">
              <a:latin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b="1" dirty="0" smtClean="0">
                <a:latin typeface="Calibri" pitchFamily="34" charset="0"/>
              </a:rPr>
              <a:t>numerous </a:t>
            </a:r>
            <a:r>
              <a:rPr lang="en-US" b="1" dirty="0">
                <a:latin typeface="Calibri" pitchFamily="34" charset="0"/>
              </a:rPr>
              <a:t>projects with the industry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5410200" y="58674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UNIVERSITY OF NOVI SAD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2209800"/>
            <a:ext cx="4724400" cy="3276600"/>
          </a:xfrm>
          <a:prstGeom prst="flowChartDocumen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52400" y="2286000"/>
            <a:ext cx="4724400" cy="3276600"/>
          </a:xfrm>
          <a:prstGeom prst="flowChartDocumen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04800" y="2057400"/>
            <a:ext cx="4343400" cy="3657600"/>
          </a:xfrm>
          <a:prstGeom prst="flowChartDocumen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2296" name="Picture 8" descr="C:\Users\sekerus\Desktop\ruk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1507379"/>
            <a:ext cx="4190999" cy="3521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Documen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3315" name="Picture 6" descr="Orgzu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24000"/>
            <a:grayscl/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609600" y="152400"/>
            <a:ext cx="8229600" cy="1371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R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University of</a:t>
            </a: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Novi Sad</a:t>
            </a:r>
          </a:p>
          <a:p>
            <a:pPr algn="ctr">
              <a:defRPr/>
            </a:pP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Science and Technology park</a:t>
            </a:r>
          </a:p>
          <a:p>
            <a:pPr algn="ctr">
              <a:defRPr/>
            </a:pPr>
            <a:r>
              <a:rPr lang="en-US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Phase I and II, over 20 mil. EUROS</a:t>
            </a:r>
          </a:p>
          <a:p>
            <a:pPr algn="ctr">
              <a:defRPr/>
            </a:pPr>
            <a:endParaRPr lang="en-US" sz="32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defRPr/>
            </a:pPr>
            <a:endParaRPr lang="en-US" sz="32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sr-Latn-R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24000" y="1143000"/>
            <a:ext cx="624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b="1">
              <a:latin typeface="Calibri" pitchFamily="34" charset="0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5410200" y="58674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UNIVERSITY OF NOVI SAD</a:t>
            </a:r>
          </a:p>
        </p:txBody>
      </p:sp>
      <p:pic>
        <p:nvPicPr>
          <p:cNvPr id="13321" name="Picture 9" descr="http://www.podovi.org/images/stories/casopis_br21/673Departman-za-gradevinarstvo-i-geodezij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1676400"/>
            <a:ext cx="6553201" cy="3886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Documen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4339" name="Picture 6" descr="Orgzu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24000"/>
            <a:grayscl/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609600" y="152400"/>
            <a:ext cx="8229600" cy="1295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R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University of</a:t>
            </a: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Novi Sad</a:t>
            </a:r>
          </a:p>
          <a:p>
            <a:pPr algn="ctr">
              <a:defRPr/>
            </a:pP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Science and Technology park</a:t>
            </a:r>
          </a:p>
          <a:p>
            <a:pPr algn="ctr">
              <a:defRPr/>
            </a:pPr>
            <a:r>
              <a:rPr lang="en-US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Phase II</a:t>
            </a:r>
          </a:p>
          <a:p>
            <a:pPr algn="ctr">
              <a:defRPr/>
            </a:pP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defRPr/>
            </a:pPr>
            <a:endParaRPr lang="en-US" sz="32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sr-Latn-R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1524000" y="1143000"/>
            <a:ext cx="624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b="1">
              <a:latin typeface="Calibri" pitchFamily="34" charset="0"/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5410200" y="58674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UNIVERSITY OF NOVI SAD</a:t>
            </a:r>
          </a:p>
        </p:txBody>
      </p:sp>
      <p:pic>
        <p:nvPicPr>
          <p:cNvPr id="14343" name="Picture 5" descr="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59975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Documen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 sz="1400" b="1" dirty="0">
                <a:latin typeface="Verdana" pitchFamily="34" charset="0"/>
              </a:rPr>
              <a:t>Central </a:t>
            </a:r>
            <a:r>
              <a:rPr lang="en-US" sz="1400" b="1" dirty="0" smtClean="0">
                <a:latin typeface="Verdana" pitchFamily="34" charset="0"/>
              </a:rPr>
              <a:t>University </a:t>
            </a:r>
            <a:r>
              <a:rPr lang="en-US" sz="1400" b="1" dirty="0">
                <a:latin typeface="Verdana" pitchFamily="34" charset="0"/>
              </a:rPr>
              <a:t>Building</a:t>
            </a:r>
          </a:p>
          <a:p>
            <a:pPr>
              <a:spcBef>
                <a:spcPct val="20000"/>
              </a:spcBef>
            </a:pPr>
            <a:r>
              <a:rPr lang="en-US" sz="1400" dirty="0">
                <a:latin typeface="Verdana" pitchFamily="34" charset="0"/>
              </a:rPr>
              <a:t>6900m2, 6 mil. EUR</a:t>
            </a:r>
          </a:p>
          <a:p>
            <a:pPr>
              <a:spcBef>
                <a:spcPct val="20000"/>
              </a:spcBef>
            </a:pPr>
            <a:r>
              <a:rPr lang="en-US" sz="1400" dirty="0">
                <a:latin typeface="Verdana" pitchFamily="34" charset="0"/>
              </a:rPr>
              <a:t>Amphitheatre, lecture halls, </a:t>
            </a:r>
            <a:endParaRPr lang="en-US" sz="1400" dirty="0" smtClean="0"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1400" dirty="0" smtClean="0">
                <a:latin typeface="Verdana" pitchFamily="34" charset="0"/>
              </a:rPr>
              <a:t>University </a:t>
            </a:r>
            <a:r>
              <a:rPr lang="en-US" sz="1400" dirty="0">
                <a:latin typeface="Verdana" pitchFamily="34" charset="0"/>
              </a:rPr>
              <a:t>Club, </a:t>
            </a:r>
          </a:p>
          <a:p>
            <a:pPr>
              <a:spcBef>
                <a:spcPct val="20000"/>
              </a:spcBef>
            </a:pPr>
            <a:r>
              <a:rPr lang="en-US" sz="1400" dirty="0">
                <a:latin typeface="Verdana" pitchFamily="34" charset="0"/>
              </a:rPr>
              <a:t>Central Library, </a:t>
            </a:r>
            <a:endParaRPr lang="en-US" sz="1400" dirty="0" smtClean="0"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1400" dirty="0" smtClean="0">
                <a:latin typeface="Verdana" pitchFamily="34" charset="0"/>
              </a:rPr>
              <a:t>Student </a:t>
            </a:r>
            <a:r>
              <a:rPr lang="en-US" sz="1400" dirty="0">
                <a:latin typeface="Verdana" pitchFamily="34" charset="0"/>
              </a:rPr>
              <a:t>parliament, </a:t>
            </a:r>
          </a:p>
          <a:p>
            <a:pPr>
              <a:spcBef>
                <a:spcPct val="20000"/>
              </a:spcBef>
            </a:pPr>
            <a:r>
              <a:rPr lang="en-US" sz="1400" dirty="0">
                <a:latin typeface="Verdana" pitchFamily="34" charset="0"/>
              </a:rPr>
              <a:t>Central university services</a:t>
            </a:r>
            <a:r>
              <a:rPr lang="en-US" sz="1400" dirty="0" smtClean="0">
                <a:latin typeface="Verdana" pitchFamily="34" charset="0"/>
              </a:rPr>
              <a:t>,</a:t>
            </a:r>
          </a:p>
          <a:p>
            <a:pPr>
              <a:spcBef>
                <a:spcPct val="20000"/>
              </a:spcBef>
            </a:pPr>
            <a:r>
              <a:rPr lang="en-US" sz="1400" dirty="0" smtClean="0">
                <a:latin typeface="Verdana" pitchFamily="34" charset="0"/>
              </a:rPr>
              <a:t> </a:t>
            </a:r>
            <a:r>
              <a:rPr lang="en-US" sz="1400" dirty="0">
                <a:latin typeface="Verdana" pitchFamily="34" charset="0"/>
              </a:rPr>
              <a:t>Rector’s Office…</a:t>
            </a:r>
          </a:p>
        </p:txBody>
      </p:sp>
      <p:pic>
        <p:nvPicPr>
          <p:cNvPr id="15363" name="Picture 6" descr="Orgzu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24000"/>
            <a:grayscl/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R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University of</a:t>
            </a: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Novi Sad</a:t>
            </a:r>
          </a:p>
          <a:p>
            <a:pPr algn="ctr">
              <a:defRPr/>
            </a:pPr>
            <a:endParaRPr lang="en-US" sz="1200" kern="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en-US" sz="11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en-US" sz="32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sr-Latn-R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447800" y="1143000"/>
            <a:ext cx="624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b="1">
              <a:latin typeface="Calibri" pitchFamily="34" charset="0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5410200" y="58674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UNIVERSITY OF NOVI SAD</a:t>
            </a:r>
          </a:p>
        </p:txBody>
      </p:sp>
      <p:pic>
        <p:nvPicPr>
          <p:cNvPr id="15369" name="Picture 9" descr="http://www.uns.ac.rs/sr/novosti_dogadjaji/2013/1202noviU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990600"/>
            <a:ext cx="6019800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Documen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6387" name="Picture 6" descr="Orgzu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24000"/>
            <a:grayscl/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905000" y="457200"/>
            <a:ext cx="327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</a:rPr>
              <a:t>THANK YOU!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5410200" y="58674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UNIVERSITY OF NOVI SAD</a:t>
            </a:r>
          </a:p>
        </p:txBody>
      </p:sp>
      <p:pic>
        <p:nvPicPr>
          <p:cNvPr id="16391" name="Picture 7" descr="C:\Users\sekerus\Pictures\NOVI SAD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8382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Documen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075" name="Picture 6" descr="Orgzu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24000"/>
            <a:grayscl/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Serbia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Vojvodina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– Novi Sad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23963"/>
            <a:ext cx="5867400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Serbia-map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2286000" y="3200400"/>
            <a:ext cx="3027363" cy="32487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271588"/>
            <a:ext cx="2093913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2971800"/>
            <a:ext cx="1101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7"/>
          <p:cNvSpPr txBox="1">
            <a:spLocks noChangeArrowheads="1"/>
          </p:cNvSpPr>
          <p:nvPr/>
        </p:nvSpPr>
        <p:spPr bwMode="auto">
          <a:xfrm>
            <a:off x="5410200" y="58674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UNIVERSITY OF NOVI SAD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Documen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4099" name="Picture 6" descr="Orgzu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24000"/>
            <a:grayscl/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Serbia –</a:t>
            </a:r>
            <a:r>
              <a:rPr lang="en-US" sz="32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Vojvodina</a:t>
            </a:r>
            <a:r>
              <a:rPr lang="en-US" sz="32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– Novi Sad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90600" y="1066800"/>
            <a:ext cx="5486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Verdana" pitchFamily="34" charset="0"/>
              </a:rPr>
              <a:t>Autonomous Province of </a:t>
            </a:r>
            <a:r>
              <a:rPr lang="en-US" b="1" dirty="0" err="1">
                <a:latin typeface="Verdana" pitchFamily="34" charset="0"/>
              </a:rPr>
              <a:t>Vojvodina</a:t>
            </a:r>
            <a:r>
              <a:rPr lang="en-US" b="1" dirty="0">
                <a:latin typeface="Verdana" pitchFamily="34" charset="0"/>
              </a:rPr>
              <a:t> </a:t>
            </a:r>
            <a:r>
              <a:rPr lang="en-US" dirty="0">
                <a:latin typeface="Verdana" pitchFamily="34" charset="0"/>
              </a:rPr>
              <a:t>(APV)</a:t>
            </a:r>
          </a:p>
          <a:p>
            <a:pPr>
              <a:buFontTx/>
              <a:buChar char="-"/>
            </a:pPr>
            <a:r>
              <a:rPr lang="en-US" dirty="0">
                <a:latin typeface="Verdana" pitchFamily="34" charset="0"/>
              </a:rPr>
              <a:t> 3 parts (</a:t>
            </a:r>
            <a:r>
              <a:rPr lang="en-US" b="1" dirty="0" err="1">
                <a:latin typeface="Verdana" pitchFamily="34" charset="0"/>
              </a:rPr>
              <a:t>Bačka</a:t>
            </a:r>
            <a:r>
              <a:rPr lang="en-US" dirty="0">
                <a:latin typeface="Verdana" pitchFamily="34" charset="0"/>
              </a:rPr>
              <a:t>, </a:t>
            </a:r>
            <a:r>
              <a:rPr lang="en-US" b="1" dirty="0">
                <a:latin typeface="Verdana" pitchFamily="34" charset="0"/>
              </a:rPr>
              <a:t>Banat</a:t>
            </a:r>
            <a:r>
              <a:rPr lang="en-US" dirty="0">
                <a:latin typeface="Verdana" pitchFamily="34" charset="0"/>
              </a:rPr>
              <a:t> and </a:t>
            </a:r>
            <a:r>
              <a:rPr lang="en-US" b="1" dirty="0" err="1">
                <a:latin typeface="Verdana" pitchFamily="34" charset="0"/>
              </a:rPr>
              <a:t>Srem</a:t>
            </a:r>
            <a:r>
              <a:rPr lang="en-US" dirty="0">
                <a:latin typeface="Verdana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en-US" dirty="0">
                <a:latin typeface="Verdana" pitchFamily="34" charset="0"/>
              </a:rPr>
              <a:t> </a:t>
            </a:r>
            <a:r>
              <a:rPr lang="en-US" b="1" dirty="0">
                <a:latin typeface="Verdana" pitchFamily="34" charset="0"/>
              </a:rPr>
              <a:t>6</a:t>
            </a:r>
            <a:r>
              <a:rPr lang="en-US" dirty="0">
                <a:latin typeface="Verdana" pitchFamily="34" charset="0"/>
              </a:rPr>
              <a:t> official languages</a:t>
            </a:r>
          </a:p>
          <a:p>
            <a:pPr>
              <a:buFontTx/>
              <a:buChar char="-"/>
            </a:pPr>
            <a:r>
              <a:rPr lang="en-US" dirty="0">
                <a:latin typeface="Verdana" pitchFamily="34" charset="0"/>
              </a:rPr>
              <a:t> </a:t>
            </a:r>
            <a:r>
              <a:rPr lang="en-US" b="1" dirty="0">
                <a:latin typeface="Verdana" pitchFamily="34" charset="0"/>
              </a:rPr>
              <a:t>27</a:t>
            </a:r>
            <a:r>
              <a:rPr lang="en-US" dirty="0">
                <a:latin typeface="Verdana" pitchFamily="34" charset="0"/>
              </a:rPr>
              <a:t> nations and cultures</a:t>
            </a:r>
          </a:p>
          <a:p>
            <a:pPr>
              <a:buFontTx/>
              <a:buChar char="-"/>
            </a:pP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cca</a:t>
            </a:r>
            <a:r>
              <a:rPr lang="en-US" dirty="0">
                <a:latin typeface="Verdana" pitchFamily="34" charset="0"/>
              </a:rPr>
              <a:t>. </a:t>
            </a:r>
            <a:r>
              <a:rPr lang="en-US" b="1" dirty="0">
                <a:latin typeface="Verdana" pitchFamily="34" charset="0"/>
              </a:rPr>
              <a:t>2 000 </a:t>
            </a:r>
            <a:r>
              <a:rPr lang="en-US" b="1" dirty="0" err="1">
                <a:latin typeface="Verdana" pitchFamily="34" charset="0"/>
              </a:rPr>
              <a:t>000</a:t>
            </a:r>
            <a:r>
              <a:rPr lang="en-US" b="1" dirty="0">
                <a:latin typeface="Verdana" pitchFamily="34" charset="0"/>
              </a:rPr>
              <a:t> </a:t>
            </a:r>
            <a:r>
              <a:rPr lang="en-US" dirty="0">
                <a:latin typeface="Verdana" pitchFamily="34" charset="0"/>
              </a:rPr>
              <a:t>inhabitants</a:t>
            </a:r>
          </a:p>
          <a:p>
            <a:pPr>
              <a:buFontTx/>
              <a:buChar char="-"/>
            </a:pP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>
                <a:latin typeface="Verdana" pitchFamily="34" charset="0"/>
              </a:rPr>
              <a:t>Name means “</a:t>
            </a:r>
            <a:r>
              <a:rPr lang="en-US" b="1" dirty="0">
                <a:latin typeface="Verdana" pitchFamily="34" charset="0"/>
              </a:rPr>
              <a:t>duchy</a:t>
            </a:r>
            <a:r>
              <a:rPr lang="en-US" dirty="0">
                <a:latin typeface="Verdana" pitchFamily="34" charset="0"/>
              </a:rPr>
              <a:t>” or </a:t>
            </a:r>
            <a:r>
              <a:rPr lang="en-US" dirty="0" err="1">
                <a:latin typeface="Verdana" pitchFamily="34" charset="0"/>
              </a:rPr>
              <a:t>voivodeship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21920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286000"/>
            <a:ext cx="12763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5" cstate="print"/>
          <a:srcRect b="23334"/>
          <a:stretch>
            <a:fillRect/>
          </a:stretch>
        </p:blipFill>
        <p:spPr bwMode="auto">
          <a:xfrm>
            <a:off x="6934200" y="3962400"/>
            <a:ext cx="19319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ext Box 7"/>
          <p:cNvSpPr txBox="1">
            <a:spLocks noChangeArrowheads="1"/>
          </p:cNvSpPr>
          <p:nvPr/>
        </p:nvSpPr>
        <p:spPr bwMode="auto">
          <a:xfrm>
            <a:off x="5410200" y="58674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UNIVERSITY OF NOVI SAD</a:t>
            </a:r>
          </a:p>
        </p:txBody>
      </p:sp>
      <p:pic>
        <p:nvPicPr>
          <p:cNvPr id="4108" name="Picture 12" descr="C:\Users\sekerus\Desktop\USB ZGB\PHOTOS\Novi Sad pictures\Vojvodina njiv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2895600"/>
            <a:ext cx="55626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Documen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5123" name="Picture 6" descr="Orgzu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24000"/>
            <a:grayscl/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Serbia – </a:t>
            </a:r>
            <a:r>
              <a:rPr lang="en-US" sz="3200" b="1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Vojvodina</a:t>
            </a: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Novi Sad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457200" y="1143001"/>
            <a:ext cx="62484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</a:rPr>
              <a:t>Administrative center of APV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b="1" dirty="0" smtClean="0">
                <a:latin typeface="Verdana" pitchFamily="34" charset="0"/>
              </a:rPr>
              <a:t>350 </a:t>
            </a:r>
            <a:r>
              <a:rPr lang="en-US" sz="1600" b="1" dirty="0">
                <a:latin typeface="Verdana" pitchFamily="34" charset="0"/>
              </a:rPr>
              <a:t>000 </a:t>
            </a:r>
            <a:r>
              <a:rPr lang="en-US" sz="1600" dirty="0">
                <a:latin typeface="Verdana" pitchFamily="34" charset="0"/>
              </a:rPr>
              <a:t>inhabitants </a:t>
            </a:r>
            <a:r>
              <a:rPr lang="en-US" sz="1600" dirty="0" smtClean="0">
                <a:latin typeface="Verdana" pitchFamily="34" charset="0"/>
              </a:rPr>
              <a:t>(</a:t>
            </a:r>
            <a:r>
              <a:rPr lang="en-US" sz="1600" b="1" dirty="0" smtClean="0">
                <a:latin typeface="Verdana" pitchFamily="34" charset="0"/>
              </a:rPr>
              <a:t>400 </a:t>
            </a:r>
            <a:r>
              <a:rPr lang="en-US" sz="1600" b="1" dirty="0">
                <a:latin typeface="Verdana" pitchFamily="34" charset="0"/>
              </a:rPr>
              <a:t>000 </a:t>
            </a:r>
            <a:r>
              <a:rPr lang="en-US" sz="1600" dirty="0">
                <a:latin typeface="Verdana" pitchFamily="34" charset="0"/>
              </a:rPr>
              <a:t>with surrounding area)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>
                <a:latin typeface="Verdana" pitchFamily="34" charset="0"/>
              </a:rPr>
              <a:t> On the </a:t>
            </a:r>
            <a:r>
              <a:rPr lang="en-US" sz="1600" b="1" dirty="0">
                <a:latin typeface="Verdana" pitchFamily="34" charset="0"/>
              </a:rPr>
              <a:t>Danube</a:t>
            </a:r>
            <a:r>
              <a:rPr lang="en-US" sz="1600" dirty="0">
                <a:latin typeface="Verdana" pitchFamily="34" charset="0"/>
              </a:rPr>
              <a:t> river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>
                <a:latin typeface="Verdana" pitchFamily="34" charset="0"/>
              </a:rPr>
              <a:t> Status of the “free royal city” in 1748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>
                <a:latin typeface="Verdana" pitchFamily="34" charset="0"/>
              </a:rPr>
              <a:t>Industry: agriculture-oriented, metal and rising IT-sector</a:t>
            </a:r>
          </a:p>
          <a:p>
            <a:endParaRPr lang="en-US" dirty="0">
              <a:latin typeface="Verdana" pitchFamily="34" charset="0"/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295400"/>
            <a:ext cx="13509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2286000"/>
            <a:ext cx="12954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7"/>
          <p:cNvSpPr txBox="1">
            <a:spLocks noChangeArrowheads="1"/>
          </p:cNvSpPr>
          <p:nvPr/>
        </p:nvSpPr>
        <p:spPr bwMode="auto">
          <a:xfrm>
            <a:off x="5410200" y="58674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UNIVERSITY OF NOVI SAD</a:t>
            </a:r>
          </a:p>
        </p:txBody>
      </p:sp>
      <p:pic>
        <p:nvPicPr>
          <p:cNvPr id="5131" name="Picture 11" descr="C:\Users\sekerus\Desktop\USB ZGB\Novi Sad photos\Petrovarad tvrdja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895600"/>
            <a:ext cx="65532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Documen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7" name="Picture 6" descr="Orgzu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24000"/>
            <a:grayscl/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6"/>
          <p:cNvSpPr txBox="1">
            <a:spLocks noChangeArrowheads="1"/>
          </p:cNvSpPr>
          <p:nvPr/>
        </p:nvSpPr>
        <p:spPr bwMode="auto">
          <a:xfrm>
            <a:off x="228600" y="1524000"/>
            <a:ext cx="449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Verdana" pitchFamily="34" charset="0"/>
              </a:rPr>
              <a:t>Founded in </a:t>
            </a:r>
            <a:r>
              <a:rPr lang="en-US" b="1" dirty="0">
                <a:latin typeface="Verdana" pitchFamily="34" charset="0"/>
              </a:rPr>
              <a:t>1960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Verdana" pitchFamily="34" charset="0"/>
              </a:rPr>
              <a:t>First faculties in </a:t>
            </a:r>
            <a:r>
              <a:rPr lang="en-US" b="1" dirty="0">
                <a:latin typeface="Verdana" pitchFamily="34" charset="0"/>
              </a:rPr>
              <a:t>1954</a:t>
            </a:r>
            <a:r>
              <a:rPr lang="en-US" dirty="0">
                <a:latin typeface="Verdana" pitchFamily="34" charset="0"/>
              </a:rPr>
              <a:t> (with some </a:t>
            </a:r>
            <a:endParaRPr lang="en-US" dirty="0" smtClean="0"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</a:rPr>
              <a:t>forms </a:t>
            </a:r>
            <a:r>
              <a:rPr lang="en-US" dirty="0">
                <a:latin typeface="Verdana" pitchFamily="34" charset="0"/>
              </a:rPr>
              <a:t>of higher </a:t>
            </a:r>
            <a:r>
              <a:rPr lang="en-US" dirty="0" smtClean="0">
                <a:latin typeface="Verdana" pitchFamily="34" charset="0"/>
              </a:rPr>
              <a:t>education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</a:rPr>
              <a:t>dating </a:t>
            </a:r>
            <a:r>
              <a:rPr lang="en-US" dirty="0">
                <a:latin typeface="Verdana" pitchFamily="34" charset="0"/>
              </a:rPr>
              <a:t>back to XIX century)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Verdana" pitchFamily="34" charset="0"/>
              </a:rPr>
              <a:t>The only </a:t>
            </a:r>
            <a:r>
              <a:rPr lang="en-US" b="1" dirty="0">
                <a:latin typeface="Verdana" pitchFamily="34" charset="0"/>
              </a:rPr>
              <a:t>state university </a:t>
            </a:r>
            <a:r>
              <a:rPr lang="en-US" dirty="0">
                <a:latin typeface="Verdana" pitchFamily="34" charset="0"/>
              </a:rPr>
              <a:t>in APV </a:t>
            </a:r>
            <a:endParaRPr lang="en-US" dirty="0" smtClean="0"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</a:rPr>
              <a:t>(</a:t>
            </a:r>
            <a:r>
              <a:rPr lang="en-US" dirty="0">
                <a:latin typeface="Verdana" pitchFamily="34" charset="0"/>
              </a:rPr>
              <a:t>7 state universities in Serbia)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Verdana" pitchFamily="34" charset="0"/>
              </a:rPr>
              <a:t>More than </a:t>
            </a:r>
            <a:r>
              <a:rPr lang="en-US" b="1" dirty="0">
                <a:latin typeface="Verdana" pitchFamily="34" charset="0"/>
              </a:rPr>
              <a:t>50 000 </a:t>
            </a:r>
            <a:r>
              <a:rPr lang="en-US" dirty="0">
                <a:latin typeface="Verdana" pitchFamily="34" charset="0"/>
              </a:rPr>
              <a:t>students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 dirty="0">
                <a:latin typeface="Verdana" pitchFamily="34" charset="0"/>
              </a:rPr>
              <a:t>283 </a:t>
            </a:r>
            <a:r>
              <a:rPr lang="en-US" dirty="0">
                <a:latin typeface="Verdana" pitchFamily="34" charset="0"/>
              </a:rPr>
              <a:t>study programs (3 cycles)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Verdana" pitchFamily="34" charset="0"/>
              </a:rPr>
              <a:t>Comprehensive university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 dirty="0">
                <a:latin typeface="Verdana" pitchFamily="34" charset="0"/>
              </a:rPr>
              <a:t>5000</a:t>
            </a:r>
            <a:r>
              <a:rPr lang="en-US" dirty="0">
                <a:latin typeface="Verdana" pitchFamily="34" charset="0"/>
              </a:rPr>
              <a:t> staff members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Verdana" pitchFamily="34" charset="0"/>
              </a:rPr>
              <a:t>Central </a:t>
            </a:r>
            <a:r>
              <a:rPr lang="en-US" b="1" dirty="0">
                <a:latin typeface="Verdana" pitchFamily="34" charset="0"/>
              </a:rPr>
              <a:t>campus </a:t>
            </a:r>
            <a:r>
              <a:rPr lang="en-US" dirty="0">
                <a:latin typeface="Verdana" pitchFamily="34" charset="0"/>
              </a:rPr>
              <a:t>(260 000m</a:t>
            </a:r>
            <a:r>
              <a:rPr lang="en-US" baseline="30000" dirty="0">
                <a:latin typeface="Verdana" pitchFamily="34" charset="0"/>
              </a:rPr>
              <a:t>2</a:t>
            </a:r>
            <a:r>
              <a:rPr lang="en-US" dirty="0">
                <a:latin typeface="Verdana" pitchFamily="34" charset="0"/>
              </a:rPr>
              <a:t>) </a:t>
            </a:r>
            <a:endParaRPr lang="en-US" b="1" dirty="0"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Verdana" pitchFamily="34" charset="0"/>
              </a:rPr>
              <a:t>Not fully integrated (faculties are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Verdana" pitchFamily="34" charset="0"/>
              </a:rPr>
              <a:t>	legal entities)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dirty="0">
              <a:latin typeface="Verdana" pitchFamily="34" charset="0"/>
            </a:endParaRPr>
          </a:p>
        </p:txBody>
      </p:sp>
      <p:pic>
        <p:nvPicPr>
          <p:cNvPr id="6149" name="Picture 5" descr="univerzitet novi s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267200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R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University of</a:t>
            </a: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Novi Sad</a:t>
            </a:r>
            <a:r>
              <a:rPr lang="sr-Latn-R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defRPr/>
            </a:pPr>
            <a:r>
              <a:rPr lang="sr-Latn-R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Facts and figures -</a:t>
            </a:r>
            <a:endParaRPr lang="en-US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5410200" y="58674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UNIVERSITY OF NOVI SAD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Documen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7171" name="Picture 6" descr="Orgzu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24000"/>
            <a:grayscl/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1219201"/>
            <a:ext cx="4419600" cy="5293757"/>
          </a:xfrm>
          <a:prstGeom prst="rect">
            <a:avLst/>
          </a:prstGeom>
          <a:solidFill>
            <a:srgbClr val="72BFC5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FACULTIES</a:t>
            </a:r>
            <a:r>
              <a:rPr lang="sr-Latn-RS" sz="16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sr-Latn-R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Faculty of Philosophy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sr-Latn-R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Faculty of Agriculture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sr-Latn-R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Faculty of Law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sr-Latn-R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Faculty of Technology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sr-Latn-R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Faculty of Technical Sciences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sr-Latn-R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Faculty of Medicine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sr-Latn-R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Faculty of Sciences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sr-Latn-R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Academy of Arts </a:t>
            </a:r>
            <a:endParaRPr lang="sr-Latn-C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sr-Latn-R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Faculty of Sport and Physical Education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sr-Latn-R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Faculty of Economics in Subotica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sr-Latn-R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Faculty of Civil Engineering in Subotica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sr-Latn-R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Teachers' Training Faculty in Hungarian in Subotica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sr-Latn-R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"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Mihajlo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Pupin" Technical Faculty in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Zrenjanin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sr-Latn-R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Faculty of Education in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Sombor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Institute of Lowland Forestry and Environment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Institute of Food Technology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R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University of</a:t>
            </a: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Novi Sad</a:t>
            </a:r>
            <a:r>
              <a:rPr lang="sr-Latn-R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defRPr/>
            </a:pPr>
            <a:r>
              <a:rPr lang="sr-Latn-R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Organisation -</a:t>
            </a:r>
            <a:endParaRPr lang="en-US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 cstate="print"/>
          <a:srcRect b="9354"/>
          <a:stretch>
            <a:fillRect/>
          </a:stretch>
        </p:blipFill>
        <p:spPr bwMode="auto">
          <a:xfrm>
            <a:off x="4724400" y="1676400"/>
            <a:ext cx="426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410200" y="58674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UNIVERSITY OF NOVI SAD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Documen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8195" name="Picture 6" descr="Orgzu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24000"/>
            <a:grayscl/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2400" y="1524000"/>
            <a:ext cx="365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1616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Rector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1919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Prof. Dr. </a:t>
            </a:r>
            <a:r>
              <a:rPr lang="en-US" b="1" dirty="0" err="1">
                <a:solidFill>
                  <a:srgbClr val="1919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Miroslav</a:t>
            </a:r>
            <a:r>
              <a:rPr lang="en-US" b="1" dirty="0">
                <a:solidFill>
                  <a:srgbClr val="1919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en-US" b="1" dirty="0" err="1">
                <a:solidFill>
                  <a:srgbClr val="1919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Veskovi</a:t>
            </a:r>
            <a:r>
              <a:rPr lang="sr-Latn-CS" b="1" dirty="0">
                <a:solidFill>
                  <a:srgbClr val="1919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ć</a:t>
            </a:r>
            <a:endParaRPr lang="en-US" b="1" dirty="0">
              <a:solidFill>
                <a:srgbClr val="19194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2400" y="4419600"/>
            <a:ext cx="4419600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sr-Latn-C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Vice Rectors</a:t>
            </a:r>
          </a:p>
          <a:p>
            <a:pPr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sr-Latn-C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Prof. Dr. Pavle Sekeruš</a:t>
            </a:r>
            <a:r>
              <a:rPr lang="sr-Latn-C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Science, 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Arts </a:t>
            </a:r>
            <a:r>
              <a:rPr lang="sr-Latn-C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and International Cooperation</a:t>
            </a:r>
          </a:p>
          <a:p>
            <a:pPr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sr-Latn-C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Prof. Dr. Zita Bošnjak</a:t>
            </a:r>
            <a:r>
              <a:rPr lang="sr-Latn-C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Education</a:t>
            </a:r>
          </a:p>
          <a:p>
            <a:pPr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sr-Latn-C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Prof. Dr. Radovan Pejanović</a:t>
            </a:r>
            <a:r>
              <a:rPr lang="sr-Latn-C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Finance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8198" name="Picture 8" descr="C:\Users\Schomy\Desktop\Prezentacija za Ivanu\Recto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600"/>
            <a:ext cx="24384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R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University of</a:t>
            </a: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Novi Sad</a:t>
            </a:r>
            <a:r>
              <a:rPr lang="sr-Latn-R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defRPr/>
            </a:pPr>
            <a:r>
              <a:rPr lang="sr-Latn-R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Leadership -</a:t>
            </a:r>
            <a:endParaRPr lang="en-US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202" name="Text Box 7"/>
          <p:cNvSpPr txBox="1">
            <a:spLocks noChangeArrowheads="1"/>
          </p:cNvSpPr>
          <p:nvPr/>
        </p:nvSpPr>
        <p:spPr bwMode="auto">
          <a:xfrm>
            <a:off x="5410200" y="58674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UNIVERSITY OF NOVI SAD</a:t>
            </a:r>
          </a:p>
        </p:txBody>
      </p:sp>
      <p:pic>
        <p:nvPicPr>
          <p:cNvPr id="8204" name="Picture 12" descr="http://www.designed.rs/files/designed_users/211/09VcmAMkEAeHbYb6U5ogb0Z2vSm_qN0JqrfBf52YNOk,PZyLy7QYRQM6AWEiAuvmqbntg3vy92NqMPdFGS3ZquQ,BffwPuScQaxpaEWAAD8KUVLnM1Q6jPDyVUCjPBGv7uM,1HA-pK0-AgDMWXLkIO-6IMhCZVjiPsFsHN5mPDuGd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143000"/>
            <a:ext cx="4571999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Documen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9219" name="Picture 6" descr="Orgzu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24000"/>
            <a:grayscl/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R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University of</a:t>
            </a: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Novi Sad</a:t>
            </a:r>
            <a:r>
              <a:rPr lang="sr-Latn-R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defRPr/>
            </a:pPr>
            <a:r>
              <a:rPr lang="sr-Latn-R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International Relations -</a:t>
            </a:r>
            <a:endParaRPr lang="en-US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81000" y="1219200"/>
            <a:ext cx="4495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More than </a:t>
            </a:r>
            <a:r>
              <a:rPr lang="en-US" b="1" dirty="0"/>
              <a:t>65</a:t>
            </a:r>
            <a:r>
              <a:rPr lang="en-US" dirty="0"/>
              <a:t> bilateral agreements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Active participants in </a:t>
            </a:r>
            <a:r>
              <a:rPr lang="en-US" b="1" dirty="0"/>
              <a:t>TEMPUS</a:t>
            </a:r>
            <a:r>
              <a:rPr lang="en-US" dirty="0"/>
              <a:t>, </a:t>
            </a:r>
            <a:r>
              <a:rPr lang="en-US" b="1" dirty="0"/>
              <a:t>FP7, IPA, COST, DAAD...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Mobility programs </a:t>
            </a:r>
            <a:r>
              <a:rPr lang="en-US" b="1" dirty="0"/>
              <a:t>ERASMUS MUNDUS,</a:t>
            </a:r>
            <a:r>
              <a:rPr lang="en-US" dirty="0"/>
              <a:t> </a:t>
            </a:r>
            <a:r>
              <a:rPr lang="en-US" b="1" dirty="0"/>
              <a:t>Campus </a:t>
            </a:r>
            <a:r>
              <a:rPr lang="en-US" b="1" dirty="0" err="1"/>
              <a:t>Europae</a:t>
            </a:r>
            <a:r>
              <a:rPr lang="en-US" dirty="0"/>
              <a:t>, </a:t>
            </a:r>
            <a:r>
              <a:rPr lang="en-US" b="1" dirty="0"/>
              <a:t>CEEPUS</a:t>
            </a:r>
            <a:r>
              <a:rPr lang="en-US" dirty="0"/>
              <a:t>...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34000" y="1219200"/>
            <a:ext cx="3810000" cy="651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sr-Latn-C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International Relations Office (IRO)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sr-Latn-CS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Ivana Vujkov</a:t>
            </a:r>
            <a:r>
              <a:rPr lang="sr-Latn-CS" sz="1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Head of Office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sr-Latn-CS" sz="1400" b="1" dirty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Dubravka Gavrančić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sr-Latn-CS" sz="1400" b="1" dirty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Milan Vurdelja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sr-Latn-CS" sz="1400" b="1" dirty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Miloš Milutinović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sr-Latn-CS" sz="1400" b="1" dirty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Ivana Đokvučić</a:t>
            </a:r>
            <a:r>
              <a:rPr lang="sr-Latn-CS" sz="1400" dirty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(KBF </a:t>
            </a:r>
            <a:r>
              <a:rPr lang="sr-Latn-CS" sz="1400" dirty="0" smtClean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staff</a:t>
            </a:r>
            <a:r>
              <a:rPr lang="en-US" sz="1400" dirty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)</a:t>
            </a:r>
            <a:r>
              <a:rPr lang="sr-Latn-CS" sz="1400" dirty="0" smtClean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endParaRPr lang="en-US" sz="1400" dirty="0"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Office email</a:t>
            </a:r>
            <a:r>
              <a:rPr lang="en-US" sz="1400" dirty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: </a:t>
            </a:r>
            <a:r>
              <a:rPr lang="en-US" sz="1400" dirty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hlinkClick r:id="rId3"/>
              </a:rPr>
              <a:t>iro@uns.ac.rs</a:t>
            </a:r>
            <a:endParaRPr lang="en-US" sz="1400" dirty="0"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FACEBOOK:</a:t>
            </a:r>
            <a:r>
              <a:rPr lang="en-US" sz="1400" dirty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Mobility Novi </a:t>
            </a:r>
            <a:r>
              <a:rPr lang="en-US" sz="1400" dirty="0" smtClean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Sad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1400" dirty="0" smtClean="0"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Project Management</a:t>
            </a:r>
            <a:r>
              <a:rPr lang="sr-Latn-C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r-Latn-C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Office </a:t>
            </a:r>
            <a:r>
              <a:rPr lang="sr-Latn-C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(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PMO</a:t>
            </a:r>
            <a:r>
              <a:rPr lang="sr-Latn-C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)</a:t>
            </a:r>
            <a:endParaRPr lang="en-US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sr-Latn-CS" sz="1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n-US" sz="1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Ana </a:t>
            </a:r>
            <a:r>
              <a:rPr lang="sr-Latn-CS" sz="1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Šoti</a:t>
            </a:r>
            <a:endParaRPr lang="sr-Latn-CS" sz="14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sr-Latn-CS" sz="1400" b="1" dirty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r-Latn-CS" sz="1400" b="1" dirty="0" smtClean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Vesna Mašulović</a:t>
            </a:r>
            <a:endParaRPr lang="sr-Latn-CS" sz="1400" b="1" dirty="0"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sr-Latn-CS" sz="1400" b="1" dirty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r-Latn-CS" sz="1400" b="1" dirty="0" smtClean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Nemanja Mišković</a:t>
            </a:r>
            <a:endParaRPr lang="sr-Latn-CS" sz="1400" b="1" dirty="0"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sr-Latn-CS" sz="1400" b="1" dirty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r-Latn-CS" sz="1400" b="1" dirty="0" smtClean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Dunja Malbaša</a:t>
            </a:r>
            <a:endParaRPr lang="sr-Latn-CS" sz="1400" b="1" dirty="0"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1400" dirty="0"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Office email</a:t>
            </a:r>
            <a:r>
              <a:rPr lang="en-US" sz="1400" dirty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: </a:t>
            </a:r>
            <a:r>
              <a:rPr lang="sr-Latn-CS" sz="1400" dirty="0" smtClean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hlinkClick r:id="rId3"/>
              </a:rPr>
              <a:t>projekti</a:t>
            </a:r>
            <a:r>
              <a:rPr lang="en-US" sz="1400" dirty="0" smtClean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hlinkClick r:id="rId3"/>
              </a:rPr>
              <a:t>@</a:t>
            </a:r>
            <a:r>
              <a:rPr lang="en-US" sz="1400" dirty="0" err="1" smtClean="0"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hlinkClick r:id="rId3"/>
              </a:rPr>
              <a:t>uns.ac.rs</a:t>
            </a:r>
            <a:endParaRPr lang="en-US" sz="1400" dirty="0"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1400" dirty="0" smtClean="0"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1400" dirty="0"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1400" dirty="0" smtClean="0"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1400" dirty="0"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1400" dirty="0" smtClean="0"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1400" dirty="0"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1400" dirty="0" smtClean="0"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1400" dirty="0"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1400" dirty="0"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5410200" y="58674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>
                <a:latin typeface="Verdana" pitchFamily="34" charset="0"/>
              </a:rPr>
              <a:t>UNIVERSITY OF NOVI SAD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52400" y="3276600"/>
            <a:ext cx="4724400" cy="2971800"/>
          </a:xfrm>
          <a:prstGeom prst="flowChartDocumen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9226" name="Picture 10" descr="http://www.prometej.rs/upload/images/zoom/1101242001_novi_sad_fotomonografija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19400"/>
            <a:ext cx="47244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Documen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 b="1">
                <a:latin typeface="Calibri" pitchFamily="34" charset="0"/>
              </a:rPr>
              <a:t>ACTIVE IN ERASMUS MUNDUS ACTION 2: </a:t>
            </a:r>
          </a:p>
          <a:p>
            <a:pPr>
              <a:spcBef>
                <a:spcPct val="20000"/>
              </a:spcBef>
            </a:pPr>
            <a:r>
              <a:rPr lang="en-US" b="1">
                <a:latin typeface="Calibri" pitchFamily="34" charset="0"/>
              </a:rPr>
              <a:t>2011/12: 155 outgoing and 55 incoming</a:t>
            </a:r>
          </a:p>
        </p:txBody>
      </p:sp>
      <p:pic>
        <p:nvPicPr>
          <p:cNvPr id="10243" name="Picture 6" descr="Orgzu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24000"/>
            <a:grayscl/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R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University of</a:t>
            </a: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Novi Sad</a:t>
            </a:r>
            <a:r>
              <a:rPr lang="sr-Latn-R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defRPr/>
            </a:pPr>
            <a:r>
              <a:rPr lang="sr-Latn-R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Student mobility -</a:t>
            </a:r>
            <a:endParaRPr lang="en-US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00400"/>
            <a:ext cx="4579938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3225" y="1355725"/>
            <a:ext cx="48545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410200" y="5867400"/>
            <a:ext cx="3733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 sz="16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r">
              <a:spcBef>
                <a:spcPct val="50000"/>
              </a:spcBef>
              <a:defRPr/>
            </a:pPr>
            <a:r>
              <a:rPr lang="en-US" b="1" dirty="0">
                <a:latin typeface="Verdana" pitchFamily="34" charset="0"/>
              </a:rPr>
              <a:t>UNIVERSITY OF NOVI SAD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674</Words>
  <Application>Microsoft Office PowerPoint</Application>
  <PresentationFormat>On-screen Show (4:3)</PresentationFormat>
  <Paragraphs>156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Slide 1</vt:lpstr>
      <vt:lpstr>Serbia – Vojvodina – Novi Sad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sekerus</cp:lastModifiedBy>
  <cp:revision>78</cp:revision>
  <dcterms:created xsi:type="dcterms:W3CDTF">2011-09-19T08:27:03Z</dcterms:created>
  <dcterms:modified xsi:type="dcterms:W3CDTF">2014-02-06T15:48:23Z</dcterms:modified>
</cp:coreProperties>
</file>