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60" r:id="rId3"/>
    <p:sldId id="324" r:id="rId4"/>
    <p:sldId id="317" r:id="rId5"/>
    <p:sldId id="330" r:id="rId6"/>
    <p:sldId id="263" r:id="rId7"/>
    <p:sldId id="326" r:id="rId8"/>
    <p:sldId id="327" r:id="rId9"/>
    <p:sldId id="301" r:id="rId10"/>
    <p:sldId id="331" r:id="rId11"/>
    <p:sldId id="322" r:id="rId12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0000"/>
    <a:srgbClr val="66CCFF"/>
    <a:srgbClr val="FF6600"/>
    <a:srgbClr val="6600FF"/>
    <a:srgbClr val="0099CC"/>
    <a:srgbClr val="00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14" autoAdjust="0"/>
    <p:restoredTop sz="94660"/>
  </p:normalViewPr>
  <p:slideViewPr>
    <p:cSldViewPr>
      <p:cViewPr varScale="1">
        <p:scale>
          <a:sx n="69" d="100"/>
          <a:sy n="69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r-Latn-C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DCED1B-E264-4F7B-AFE1-ADCF29446BB1}" type="datetimeFigureOut">
              <a:rPr lang="sr-Latn-CS"/>
              <a:pPr/>
              <a:t>7.2.2014</a:t>
            </a:fld>
            <a:endParaRPr lang="sr-Latn-C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r-Latn-C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8D8A4A-C74C-43EE-AF00-D522BB125583}" type="slidenum">
              <a:rPr lang="sr-Latn-CS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225280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r-Latn-C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B3030F-CAFE-420F-AEC8-3AAFCBFE7BA1}" type="datetimeFigureOut">
              <a:rPr lang="sr-Latn-CS"/>
              <a:pPr/>
              <a:t>7.2.2014</a:t>
            </a:fld>
            <a:endParaRPr lang="sr-Latn-C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r-Latn-C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BC86F2-37B6-45C8-8465-AACDF23FC27C}" type="slidenum">
              <a:rPr lang="sr-Latn-CS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582235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DA18B-1507-4F7F-AA49-4C57A99E0035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  <p:transition spd="med">
    <p:pull/>
    <p:sndAc>
      <p:stSnd>
        <p:snd r:embed="rId1" name="laser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FAC8-3AA3-4ACA-A924-2F1D26E5FCD9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  <p:transition spd="med">
    <p:pull/>
    <p:sndAc>
      <p:stSnd>
        <p:snd r:embed="rId1" name="laser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30317-2FA5-4FDC-858E-0D80C5B95ACF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  <p:transition spd="med">
    <p:pull/>
    <p:sndAc>
      <p:stSnd>
        <p:snd r:embed="rId1" name="laser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4111D-6E58-49AF-82C1-1CE0EE041EA2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  <p:transition spd="med">
    <p:pull/>
    <p:sndAc>
      <p:stSnd>
        <p:snd r:embed="rId1" name="laser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74F92-AE4E-4BB1-93BC-91112B68BC7B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  <p:transition spd="med">
    <p:pull/>
    <p:sndAc>
      <p:stSnd>
        <p:snd r:embed="rId1" name="laser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426C2-AE8B-4984-AB66-34207D8BB9FE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  <p:transition spd="med">
    <p:pull/>
    <p:sndAc>
      <p:stSnd>
        <p:snd r:embed="rId1" name="laser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E7CC-781E-41C3-AB26-212317CF69BC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  <p:transition spd="med">
    <p:pull/>
    <p:sndAc>
      <p:stSnd>
        <p:snd r:embed="rId1" name="laser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55369-6EFB-4E9E-99E0-8CF89C64C867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  <p:transition spd="med">
    <p:pull/>
    <p:sndAc>
      <p:stSnd>
        <p:snd r:embed="rId1" name="laser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819C4-B1FF-4AF0-8E98-146B416B0040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  <p:transition spd="med">
    <p:pull/>
    <p:sndAc>
      <p:stSnd>
        <p:snd r:embed="rId1" name="laser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49891-0483-4F8F-9E14-2CEF6DB373A8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  <p:transition spd="med">
    <p:pull/>
    <p:sndAc>
      <p:stSnd>
        <p:snd r:embed="rId1" name="laser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3D044-A39B-4053-A10C-EA89A01386A7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  <p:transition spd="med">
    <p:pull/>
    <p:sndAc>
      <p:stSnd>
        <p:snd r:embed="rId1" name="laser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33EF2A8-4B28-4308-B1BA-A4B483A607DD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med">
    <p:pull/>
    <p:sndAc>
      <p:stSnd>
        <p:snd r:embed="rId13" name="laser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projects.singidunum.ac.rs/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54" y="5357826"/>
            <a:ext cx="5400600" cy="1296144"/>
          </a:xfrm>
        </p:spPr>
        <p:txBody>
          <a:bodyPr/>
          <a:lstStyle/>
          <a:p>
            <a:r>
              <a:rPr lang="en-US" sz="1200" b="1" dirty="0" smtClean="0">
                <a:latin typeface="Maiandra GD" pitchFamily="34" charset="0"/>
              </a:rPr>
              <a:t/>
            </a:r>
            <a:br>
              <a:rPr lang="en-US" sz="1200" b="1" dirty="0" smtClean="0">
                <a:latin typeface="Maiandra GD" pitchFamily="34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Maiandra GD" pitchFamily="34" charset="0"/>
              </a:rPr>
              <a:t>Strengthening of Internationalization Policies at Universities in Serbia (SIPUS)</a:t>
            </a:r>
            <a:r>
              <a:rPr lang="en-US" sz="2000" dirty="0" smtClean="0">
                <a:solidFill>
                  <a:schemeClr val="bg1"/>
                </a:solidFill>
                <a:latin typeface="Maiandra GD" pitchFamily="34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Maiandra GD" pitchFamily="34" charset="0"/>
              </a:rPr>
              <a:t>544538-TEMPUS-1-2013--1-RS-TEMPUS-SMGR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1600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Maiandra GD" pitchFamily="34" charset="0"/>
                <a:ea typeface="+mn-ea"/>
                <a:cs typeface="+mn-cs"/>
              </a:rPr>
              <a:t>Novi Sad, </a:t>
            </a:r>
            <a:r>
              <a:rPr lang="en-US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aiandra GD" pitchFamily="34" charset="0"/>
                <a:ea typeface="+mn-ea"/>
                <a:cs typeface="+mn-cs"/>
              </a:rPr>
              <a:t>02/07/2014</a:t>
            </a:r>
            <a:endParaRPr lang="en-US" sz="1600" dirty="0">
              <a:solidFill>
                <a:schemeClr val="bg1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ransition spd="med">
    <p:pull/>
    <p:sndAc>
      <p:stSnd>
        <p:snd r:embed="rId3" name="laser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vetlana\AppData\Local\Temp\DSC_5223-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4"/>
          <a:stretch/>
        </p:blipFill>
        <p:spPr bwMode="auto">
          <a:xfrm>
            <a:off x="0" y="1491916"/>
            <a:ext cx="9144000" cy="53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362200"/>
            <a:ext cx="7705725" cy="3947120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en-US" sz="1800" dirty="0" smtClean="0">
                <a:latin typeface="Maiandra GD"/>
              </a:rPr>
              <a:t>Support </a:t>
            </a:r>
            <a:r>
              <a:rPr lang="en-US" sz="1800" dirty="0">
                <a:latin typeface="Maiandra GD"/>
              </a:rPr>
              <a:t>website </a:t>
            </a:r>
            <a:r>
              <a:rPr lang="en-US" sz="1800" dirty="0" smtClean="0">
                <a:latin typeface="Maiandra GD"/>
              </a:rPr>
              <a:t>development</a:t>
            </a:r>
          </a:p>
          <a:p>
            <a:r>
              <a:rPr lang="en-US" sz="1800" dirty="0" smtClean="0">
                <a:latin typeface="Maiandra GD"/>
              </a:rPr>
              <a:t>Support </a:t>
            </a:r>
            <a:r>
              <a:rPr lang="en-US" sz="1800" dirty="0">
                <a:latin typeface="Maiandra GD"/>
              </a:rPr>
              <a:t>the creation of visual identity  of the </a:t>
            </a:r>
            <a:r>
              <a:rPr lang="en-US" sz="1800" dirty="0" smtClean="0">
                <a:latin typeface="Maiandra GD"/>
              </a:rPr>
              <a:t>project</a:t>
            </a:r>
          </a:p>
          <a:p>
            <a:r>
              <a:rPr lang="en-US" sz="1800" dirty="0" smtClean="0">
                <a:latin typeface="Maiandra GD"/>
              </a:rPr>
              <a:t>Creation </a:t>
            </a:r>
            <a:r>
              <a:rPr lang="en-US" sz="1800" dirty="0">
                <a:latin typeface="Maiandra GD"/>
              </a:rPr>
              <a:t>of the SIPUS Facebook page and administration of the FB </a:t>
            </a:r>
            <a:r>
              <a:rPr lang="en-US" sz="1800" dirty="0" smtClean="0">
                <a:latin typeface="Maiandra GD"/>
              </a:rPr>
              <a:t>page</a:t>
            </a:r>
            <a:endParaRPr lang="en-US" sz="1800" dirty="0" smtClean="0"/>
          </a:p>
          <a:p>
            <a:r>
              <a:rPr lang="en-US" sz="1800" dirty="0" smtClean="0">
                <a:latin typeface="Maiandra GD"/>
              </a:rPr>
              <a:t>Organize </a:t>
            </a:r>
            <a:r>
              <a:rPr lang="en-US" sz="1800" dirty="0">
                <a:latin typeface="Maiandra GD"/>
              </a:rPr>
              <a:t>and publish all materials on the project website</a:t>
            </a:r>
            <a:endParaRPr lang="en-US" sz="1800" dirty="0"/>
          </a:p>
          <a:p>
            <a:r>
              <a:rPr lang="en-US" sz="1800" dirty="0" smtClean="0">
                <a:latin typeface="Maiandra GD"/>
              </a:rPr>
              <a:t>Design </a:t>
            </a:r>
            <a:r>
              <a:rPr lang="en-US" sz="1800" dirty="0">
                <a:latin typeface="Maiandra GD"/>
              </a:rPr>
              <a:t>and preparation for printing of all promotional material</a:t>
            </a:r>
            <a:endParaRPr lang="en-US" sz="1800" dirty="0"/>
          </a:p>
          <a:p>
            <a:r>
              <a:rPr lang="en-US" sz="1800" dirty="0" smtClean="0">
                <a:latin typeface="Maiandra GD"/>
              </a:rPr>
              <a:t>Prepare </a:t>
            </a:r>
            <a:r>
              <a:rPr lang="en-US" sz="1800" dirty="0">
                <a:latin typeface="Maiandra GD"/>
              </a:rPr>
              <a:t>a guidelines document for publishing project materials (reports, agendas, etc.) on the </a:t>
            </a:r>
            <a:r>
              <a:rPr lang="en-US" sz="1800" dirty="0" smtClean="0">
                <a:latin typeface="Maiandra GD"/>
              </a:rPr>
              <a:t>website</a:t>
            </a:r>
          </a:p>
          <a:p>
            <a:r>
              <a:rPr lang="en-US" sz="1800" dirty="0" smtClean="0">
                <a:latin typeface="Maiandra GD"/>
              </a:rPr>
              <a:t>Design </a:t>
            </a:r>
            <a:r>
              <a:rPr lang="en-US" sz="1800" dirty="0">
                <a:latin typeface="Maiandra GD"/>
              </a:rPr>
              <a:t>a promotional poster (for institutions), and project banners (for </a:t>
            </a:r>
            <a:r>
              <a:rPr lang="en-US" sz="1800" dirty="0" smtClean="0">
                <a:latin typeface="Maiandra GD"/>
              </a:rPr>
              <a:t>websites)</a:t>
            </a:r>
            <a:endParaRPr lang="en-US" sz="1800" dirty="0" smtClean="0"/>
          </a:p>
          <a:p>
            <a:r>
              <a:rPr lang="en-US" sz="1800" dirty="0" smtClean="0">
                <a:latin typeface="Maiandra GD"/>
              </a:rPr>
              <a:t>Support</a:t>
            </a:r>
            <a:r>
              <a:rPr lang="en-US" sz="1800" dirty="0">
                <a:latin typeface="Maiandra GD"/>
              </a:rPr>
              <a:t>  the organization of the dissemination conference</a:t>
            </a:r>
            <a:endParaRPr lang="en-US" sz="1800" dirty="0"/>
          </a:p>
          <a:p>
            <a:r>
              <a:rPr lang="en-US" sz="1800" dirty="0" smtClean="0">
                <a:latin typeface="Maiandra GD"/>
              </a:rPr>
              <a:t>Share </a:t>
            </a:r>
            <a:r>
              <a:rPr lang="en-US" sz="1800" dirty="0">
                <a:latin typeface="Maiandra GD"/>
              </a:rPr>
              <a:t>experience and know-how with other partners through other WP’s of the project</a:t>
            </a:r>
            <a:r>
              <a:rPr lang="en-US" sz="1800" dirty="0" smtClean="0">
                <a:latin typeface="Maiandra GD"/>
              </a:rPr>
              <a:t>.</a:t>
            </a:r>
            <a:endParaRPr lang="en-US" sz="1800" dirty="0"/>
          </a:p>
        </p:txBody>
      </p:sp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2267744" y="445197"/>
            <a:ext cx="6650261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</a:pPr>
            <a:r>
              <a:rPr lang="en-US" sz="3200" dirty="0" smtClean="0">
                <a:solidFill>
                  <a:srgbClr val="FF0000"/>
                </a:solidFill>
                <a:latin typeface="Maiandra GD" pitchFamily="34" charset="0"/>
              </a:rPr>
              <a:t>TEMPUS SIPUS</a:t>
            </a:r>
            <a:endParaRPr lang="sr-Latn-CS" sz="3200" dirty="0">
              <a:solidFill>
                <a:srgbClr val="000066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394576"/>
      </p:ext>
    </p:extLst>
  </p:cSld>
  <p:clrMapOvr>
    <a:masterClrMapping/>
  </p:clrMapOvr>
  <p:transition spd="med">
    <p:pull/>
    <p:sndAc>
      <p:stSnd>
        <p:snd r:embed="rId3" name="laser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vetlana\AppData\Local\Temp\PET_988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3"/>
          <a:stretch/>
        </p:blipFill>
        <p:spPr bwMode="auto">
          <a:xfrm>
            <a:off x="0" y="1502229"/>
            <a:ext cx="9144000" cy="534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67744" y="445197"/>
            <a:ext cx="6650261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</a:pPr>
            <a:r>
              <a:rPr lang="en-US" sz="3200" dirty="0">
                <a:solidFill>
                  <a:srgbClr val="FF0000"/>
                </a:solidFill>
                <a:latin typeface="Maiandra GD" pitchFamily="34" charset="0"/>
              </a:rPr>
              <a:t>Thank you for </a:t>
            </a:r>
            <a:r>
              <a:rPr lang="en-US" sz="3200" dirty="0" smtClean="0">
                <a:solidFill>
                  <a:srgbClr val="FF0000"/>
                </a:solidFill>
                <a:latin typeface="Maiandra GD" pitchFamily="34" charset="0"/>
              </a:rPr>
              <a:t>your attention</a:t>
            </a:r>
            <a:r>
              <a:rPr lang="en-US" sz="3200" dirty="0">
                <a:solidFill>
                  <a:srgbClr val="FF0000"/>
                </a:solidFill>
                <a:latin typeface="Maiandra GD" pitchFamily="34" charset="0"/>
              </a:rPr>
              <a:t>!</a:t>
            </a:r>
          </a:p>
        </p:txBody>
      </p:sp>
    </p:spTree>
  </p:cSld>
  <p:clrMapOvr>
    <a:masterClrMapping/>
  </p:clrMapOvr>
  <p:transition spd="med">
    <p:pull/>
    <p:sndAc>
      <p:stSnd>
        <p:snd r:embed="rId3" name="laser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vetlana\AppData\Local\Temp\RozaeS Singidunum Sv akademija 2012 0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3"/>
          <a:stretch/>
        </p:blipFill>
        <p:spPr bwMode="auto">
          <a:xfrm>
            <a:off x="0" y="1520792"/>
            <a:ext cx="9144000" cy="533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2647454"/>
            <a:ext cx="7099722" cy="3353314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Maiandra GD" pitchFamily="34" charset="0"/>
              </a:rPr>
              <a:t>over 10 000 students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Maiandra GD" pitchFamily="34" charset="0"/>
              </a:rPr>
              <a:t>more than 200 professors</a:t>
            </a:r>
          </a:p>
          <a:p>
            <a:pPr eaLnBrk="1" hangingPunct="1">
              <a:lnSpc>
                <a:spcPct val="90000"/>
              </a:lnSpc>
            </a:pPr>
            <a:r>
              <a:rPr lang="sr-Latn-RS" sz="2000" dirty="0" smtClean="0">
                <a:latin typeface="Maiandra GD" pitchFamily="34" charset="0"/>
              </a:rPr>
              <a:t>c</a:t>
            </a:r>
            <a:r>
              <a:rPr lang="en-US" sz="2000" dirty="0" smtClean="0">
                <a:latin typeface="Maiandra GD" pitchFamily="34" charset="0"/>
              </a:rPr>
              <a:t>enters </a:t>
            </a:r>
            <a:r>
              <a:rPr lang="en-US" sz="2000" dirty="0">
                <a:latin typeface="Maiandra GD" pitchFamily="34" charset="0"/>
              </a:rPr>
              <a:t>in Novi Sad, Subotica, Valjevo, Ni</a:t>
            </a:r>
            <a:r>
              <a:rPr lang="sr-Latn-RS" sz="2000" dirty="0">
                <a:latin typeface="Maiandra GD" pitchFamily="34" charset="0"/>
              </a:rPr>
              <a:t>š and Zlatibor</a:t>
            </a:r>
            <a:endParaRPr lang="sr-Latn-CS" sz="2000" dirty="0">
              <a:latin typeface="Maiandra GD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r-Latn-CS" sz="2000" dirty="0" smtClean="0">
                <a:latin typeface="Maiandra GD" pitchFamily="34" charset="0"/>
              </a:rPr>
              <a:t>1</a:t>
            </a:r>
            <a:r>
              <a:rPr lang="en-US" sz="2000" dirty="0" smtClean="0">
                <a:latin typeface="Maiandra GD" pitchFamily="34" charset="0"/>
              </a:rPr>
              <a:t>7</a:t>
            </a:r>
            <a:r>
              <a:rPr lang="sr-Latn-CS" sz="2000" dirty="0" smtClean="0">
                <a:latin typeface="Maiandra GD" pitchFamily="34" charset="0"/>
              </a:rPr>
              <a:t> 000 m</a:t>
            </a:r>
            <a:r>
              <a:rPr lang="en-US" sz="2000" dirty="0" smtClean="0">
                <a:latin typeface="Maiandra GD" pitchFamily="34" charset="0"/>
                <a:cs typeface="Arial" charset="0"/>
              </a:rPr>
              <a:t>² of</a:t>
            </a:r>
            <a:r>
              <a:rPr lang="sr-Latn-CS" sz="2000" dirty="0" smtClean="0">
                <a:latin typeface="Maiandra GD" pitchFamily="34" charset="0"/>
              </a:rPr>
              <a:t> </a:t>
            </a:r>
            <a:r>
              <a:rPr lang="en-US" sz="2000" dirty="0" smtClean="0">
                <a:latin typeface="Maiandra GD" pitchFamily="34" charset="0"/>
              </a:rPr>
              <a:t>high-</a:t>
            </a:r>
            <a:r>
              <a:rPr lang="sr-Latn-CS" sz="2000" dirty="0" smtClean="0">
                <a:latin typeface="Maiandra GD" pitchFamily="34" charset="0"/>
              </a:rPr>
              <a:t>quality premises</a:t>
            </a:r>
            <a:endParaRPr lang="en-US" sz="2000" dirty="0" smtClean="0">
              <a:latin typeface="Maiandra GD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Maiandra GD" pitchFamily="34" charset="0"/>
              </a:rPr>
              <a:t>20</a:t>
            </a:r>
            <a:r>
              <a:rPr lang="sr-Latn-CS" sz="2000" dirty="0" smtClean="0">
                <a:latin typeface="Maiandra GD" pitchFamily="34" charset="0"/>
              </a:rPr>
              <a:t> </a:t>
            </a:r>
            <a:r>
              <a:rPr lang="en-US" sz="2000" dirty="0" smtClean="0">
                <a:latin typeface="Maiandra GD" pitchFamily="34" charset="0"/>
              </a:rPr>
              <a:t>lecture theatres</a:t>
            </a:r>
            <a:endParaRPr lang="sr-Latn-CS" sz="2000" dirty="0" smtClean="0">
              <a:latin typeface="Maiandra GD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Maiandra GD" pitchFamily="34" charset="0"/>
              </a:rPr>
              <a:t>50</a:t>
            </a:r>
            <a:r>
              <a:rPr lang="sr-Latn-CS" sz="2000" dirty="0" smtClean="0">
                <a:latin typeface="Maiandra GD" pitchFamily="34" charset="0"/>
              </a:rPr>
              <a:t> </a:t>
            </a:r>
            <a:r>
              <a:rPr lang="en-US" sz="2000" dirty="0" smtClean="0">
                <a:latin typeface="Maiandra GD" pitchFamily="34" charset="0"/>
              </a:rPr>
              <a:t>lecture rooms</a:t>
            </a:r>
            <a:endParaRPr lang="sr-Latn-CS" sz="2000" dirty="0" smtClean="0">
              <a:latin typeface="Maiandra GD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Maiandra GD" pitchFamily="34" charset="0"/>
              </a:rPr>
              <a:t>13</a:t>
            </a:r>
            <a:r>
              <a:rPr lang="sr-Latn-CS" sz="2000" dirty="0" smtClean="0">
                <a:latin typeface="Maiandra GD" pitchFamily="34" charset="0"/>
              </a:rPr>
              <a:t> </a:t>
            </a:r>
            <a:r>
              <a:rPr lang="en-US" sz="2000" dirty="0" smtClean="0">
                <a:latin typeface="Maiandra GD" pitchFamily="34" charset="0"/>
              </a:rPr>
              <a:t>computer centers</a:t>
            </a:r>
            <a:r>
              <a:rPr lang="sr-Latn-RS" sz="2000" dirty="0" smtClean="0">
                <a:latin typeface="Maiandra GD" pitchFamily="34" charset="0"/>
              </a:rPr>
              <a:t> with over 600 seats</a:t>
            </a:r>
            <a:endParaRPr lang="en-US" sz="2000" dirty="0" smtClean="0">
              <a:latin typeface="Maiandra GD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Maiandra GD" pitchFamily="34" charset="0"/>
              </a:rPr>
              <a:t>central library</a:t>
            </a:r>
            <a:endParaRPr lang="sr-Latn-CS" sz="2000" dirty="0" smtClean="0">
              <a:latin typeface="Maiandra GD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Maiandra GD" pitchFamily="34" charset="0"/>
              </a:rPr>
              <a:t>2 students' restaurants</a:t>
            </a:r>
            <a:endParaRPr lang="sr-Latn-CS" sz="2000" dirty="0" smtClean="0">
              <a:latin typeface="Maiandra GD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67744" y="445197"/>
            <a:ext cx="6650261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</a:pPr>
            <a:r>
              <a:rPr lang="en-US" sz="3200" dirty="0" smtClean="0">
                <a:solidFill>
                  <a:srgbClr val="FF0000"/>
                </a:solidFill>
                <a:latin typeface="Maiandra GD" pitchFamily="34" charset="0"/>
              </a:rPr>
              <a:t>General Information</a:t>
            </a:r>
            <a:endParaRPr lang="en-US" sz="3200" dirty="0">
              <a:solidFill>
                <a:srgbClr val="FF0000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ransition spd="med">
    <p:pull/>
    <p:sndAc>
      <p:stSnd>
        <p:snd r:embed="rId3" name="laser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6"/>
          <a:stretch/>
        </p:blipFill>
        <p:spPr bwMode="auto">
          <a:xfrm>
            <a:off x="0" y="1538550"/>
            <a:ext cx="9165839" cy="534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4912292"/>
            <a:ext cx="4104456" cy="1872208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1600" b="1" dirty="0" smtClean="0">
                <a:latin typeface="Maiandra GD" pitchFamily="34" charset="0"/>
              </a:rPr>
              <a:t>Undergraduate Study </a:t>
            </a:r>
            <a:r>
              <a:rPr lang="en-US" sz="1600" b="1" dirty="0" err="1" smtClean="0">
                <a:latin typeface="Maiandra GD" pitchFamily="34" charset="0"/>
              </a:rPr>
              <a:t>Programmes</a:t>
            </a:r>
            <a:endParaRPr lang="en-US" sz="1600" b="1" dirty="0" smtClean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600" dirty="0" smtClean="0">
                <a:latin typeface="Maiandra GD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1600" dirty="0" smtClean="0">
                <a:latin typeface="Maiandra GD" pitchFamily="34" charset="0"/>
              </a:rPr>
              <a:t>Business </a:t>
            </a:r>
            <a:r>
              <a:rPr lang="en-US" sz="1600" dirty="0">
                <a:latin typeface="Maiandra GD" pitchFamily="34" charset="0"/>
              </a:rPr>
              <a:t>Economics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latin typeface="Maiandra GD" pitchFamily="34" charset="0"/>
              </a:rPr>
              <a:t>Marketing and Trade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latin typeface="Maiandra GD" pitchFamily="34" charset="0"/>
              </a:rPr>
              <a:t>Tourism and Hospitality Management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latin typeface="Maiandra GD" pitchFamily="34" charset="0"/>
              </a:rPr>
              <a:t>Informatics and Computing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latin typeface="Maiandra GD" pitchFamily="34" charset="0"/>
              </a:rPr>
              <a:t>Engineering Management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latin typeface="Maiandra GD" pitchFamily="34" charset="0"/>
              </a:rPr>
              <a:t>Electrical Engineering and Computer Science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67744" y="445197"/>
            <a:ext cx="6650261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</a:pPr>
            <a:r>
              <a:rPr lang="en-US" sz="3200" dirty="0" smtClean="0">
                <a:solidFill>
                  <a:srgbClr val="FF0000"/>
                </a:solidFill>
                <a:latin typeface="Maiandra GD" pitchFamily="34" charset="0"/>
              </a:rPr>
              <a:t>Study at Singidunum </a:t>
            </a:r>
            <a:endParaRPr lang="en-US" sz="3200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59003" y="3140968"/>
            <a:ext cx="4104456" cy="16478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1600" b="1" dirty="0" smtClean="0">
                <a:latin typeface="Maiandra GD" pitchFamily="34" charset="0"/>
              </a:rPr>
              <a:t>Master’s degree </a:t>
            </a:r>
            <a:r>
              <a:rPr lang="en-US" sz="1600" b="1" dirty="0" err="1" smtClean="0">
                <a:latin typeface="Maiandra GD" pitchFamily="34" charset="0"/>
              </a:rPr>
              <a:t>programmes</a:t>
            </a:r>
            <a:endParaRPr lang="en-US" sz="1600" b="1" dirty="0" smtClean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600" dirty="0" smtClean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latin typeface="Maiandra GD" pitchFamily="34" charset="0"/>
              </a:rPr>
              <a:t>Business and Economics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latin typeface="Maiandra GD" pitchFamily="34" charset="0"/>
              </a:rPr>
              <a:t>Marketing and Trade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latin typeface="Maiandra GD" pitchFamily="34" charset="0"/>
              </a:rPr>
              <a:t>Business Systems in Tourism and Hospitality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latin typeface="Maiandra GD" pitchFamily="34" charset="0"/>
              </a:rPr>
              <a:t>Contemporary Information Technologies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latin typeface="Maiandra GD" pitchFamily="34" charset="0"/>
              </a:rPr>
              <a:t>Engineering Management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932040" y="1628800"/>
            <a:ext cx="4104456" cy="142339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>
            <a:outerShdw dist="50800" sx="1000" sy="1000" algn="ctr" rotWithShape="0">
              <a:srgbClr val="C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1600" b="1" dirty="0" smtClean="0">
                <a:latin typeface="Maiandra GD" pitchFamily="34" charset="0"/>
              </a:rPr>
              <a:t>PhD </a:t>
            </a:r>
            <a:r>
              <a:rPr lang="en-US" sz="1600" b="1" dirty="0" err="1" smtClean="0">
                <a:latin typeface="Maiandra GD" pitchFamily="34" charset="0"/>
              </a:rPr>
              <a:t>Programmes</a:t>
            </a:r>
            <a:endParaRPr lang="en-US" sz="1600" b="1" dirty="0" smtClean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600" dirty="0" smtClean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latin typeface="Maiandra GD" pitchFamily="34" charset="0"/>
              </a:rPr>
              <a:t>Finance and Banking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latin typeface="Maiandra GD" pitchFamily="34" charset="0"/>
              </a:rPr>
              <a:t>Tourism Management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latin typeface="Maiandra GD" pitchFamily="34" charset="0"/>
              </a:rPr>
              <a:t>Advanced Security Systems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latin typeface="Maiandra GD" pitchFamily="34" charset="0"/>
              </a:rPr>
              <a:t>Engineering Systems in Management</a:t>
            </a:r>
            <a:endParaRPr lang="sr-Latn-CS" sz="1600" dirty="0" smtClean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r-Latn-CS" sz="1600" b="1" dirty="0" smtClean="0">
                <a:solidFill>
                  <a:srgbClr val="FF6600"/>
                </a:solidFill>
                <a:latin typeface="Maiandra GD" pitchFamily="34" charset="0"/>
              </a:rPr>
              <a:t>	</a:t>
            </a:r>
            <a:endParaRPr lang="sr-Latn-CS" sz="1600" b="1" dirty="0" smtClean="0">
              <a:solidFill>
                <a:srgbClr val="33CCCC"/>
              </a:solidFill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r-Latn-CS" sz="2000" b="1" dirty="0" smtClean="0">
                <a:solidFill>
                  <a:srgbClr val="FF6600"/>
                </a:solidFill>
                <a:latin typeface="Maiandra GD" pitchFamily="34" charset="0"/>
              </a:rPr>
              <a:t> </a:t>
            </a:r>
            <a:endParaRPr lang="en-US" sz="1600" b="1" dirty="0" smtClean="0">
              <a:solidFill>
                <a:srgbClr val="FF6600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ransition spd="med">
    <p:pull/>
    <p:sndAc>
      <p:stSnd>
        <p:snd r:embed="rId3" name="laser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vetlana\AppData\Local\Temp\DSC_06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6"/>
          <a:stretch/>
        </p:blipFill>
        <p:spPr bwMode="auto">
          <a:xfrm>
            <a:off x="0" y="1491343"/>
            <a:ext cx="9144000" cy="5366657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714488"/>
            <a:ext cx="8358246" cy="3714776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>
              <a:lnSpc>
                <a:spcPct val="80000"/>
              </a:lnSpc>
              <a:buClr>
                <a:srgbClr val="00B050"/>
              </a:buClr>
              <a:buFont typeface="Wingdings" pitchFamily="2" charset="2"/>
              <a:buNone/>
            </a:pPr>
            <a:endParaRPr lang="sr-Latn-CS" sz="1400" b="1" dirty="0" smtClean="0">
              <a:latin typeface="Maiandra GD" pitchFamily="34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sz="1800" dirty="0" smtClean="0">
                <a:ln w="1905"/>
                <a:latin typeface="Maiandra GD" pitchFamily="34" charset="0"/>
              </a:rPr>
              <a:t>① </a:t>
            </a:r>
            <a:r>
              <a:rPr lang="en-US" sz="1800" dirty="0" smtClean="0">
                <a:latin typeface="Maiandra GD" pitchFamily="34" charset="0"/>
              </a:rPr>
              <a:t>Project TR32054 - Digital signal processing in synthesis of information security systems</a:t>
            </a:r>
          </a:p>
          <a:p>
            <a:pPr lvl="1">
              <a:lnSpc>
                <a:spcPct val="80000"/>
              </a:lnSpc>
              <a:buNone/>
            </a:pPr>
            <a:endParaRPr lang="en-US" sz="1800" dirty="0">
              <a:latin typeface="Maiandra GD" pitchFamily="34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sz="1800" dirty="0">
                <a:latin typeface="Maiandra GD" pitchFamily="34" charset="0"/>
              </a:rPr>
              <a:t>② Project TR-32023 - Performance optimization of energy-efficient  computer and communication systems</a:t>
            </a:r>
          </a:p>
          <a:p>
            <a:pPr lvl="1">
              <a:lnSpc>
                <a:spcPct val="80000"/>
              </a:lnSpc>
              <a:buNone/>
            </a:pPr>
            <a:endParaRPr lang="en-US" sz="1800" dirty="0">
              <a:latin typeface="Maiandra GD" pitchFamily="34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sz="1800" dirty="0">
                <a:latin typeface="Maiandra GD" pitchFamily="34" charset="0"/>
              </a:rPr>
              <a:t>③ Research of opportunities to improve welding technology for micro-alloyed steels</a:t>
            </a:r>
          </a:p>
          <a:p>
            <a:pPr lvl="1">
              <a:lnSpc>
                <a:spcPct val="80000"/>
              </a:lnSpc>
              <a:buNone/>
            </a:pPr>
            <a:endParaRPr lang="en-US" sz="1800" dirty="0">
              <a:latin typeface="Maiandra GD" pitchFamily="34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sz="1800" dirty="0">
                <a:latin typeface="Maiandra GD" pitchFamily="34" charset="0"/>
              </a:rPr>
              <a:t>④ Project  OI-177006 - Danube and the Balkans: cultural - historical heritage</a:t>
            </a:r>
          </a:p>
          <a:p>
            <a:pPr lvl="1">
              <a:lnSpc>
                <a:spcPct val="80000"/>
              </a:lnSpc>
              <a:buNone/>
            </a:pPr>
            <a:endParaRPr lang="en-US" sz="1800" dirty="0">
              <a:latin typeface="Maiandra GD" pitchFamily="34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sz="1800" dirty="0">
                <a:latin typeface="Maiandra GD" pitchFamily="34" charset="0"/>
              </a:rPr>
              <a:t>⑤ Project  III-47028 - Improving the competitiveness of Serbia in the EU accession process</a:t>
            </a:r>
          </a:p>
          <a:p>
            <a:pPr lvl="1">
              <a:lnSpc>
                <a:spcPct val="80000"/>
              </a:lnSpc>
              <a:buNone/>
            </a:pPr>
            <a:endParaRPr lang="en-US" sz="1800" dirty="0" smtClean="0"/>
          </a:p>
          <a:p>
            <a:pPr lvl="1">
              <a:lnSpc>
                <a:spcPct val="80000"/>
              </a:lnSpc>
              <a:buNone/>
            </a:pPr>
            <a:endParaRPr lang="en-US" sz="1800" dirty="0" smtClean="0">
              <a:latin typeface="Maiandra GD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en-US" sz="1800" dirty="0" smtClean="0">
              <a:latin typeface="Maiandra GD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en-US" sz="1800" dirty="0" smtClean="0">
              <a:latin typeface="Maiandra GD" pitchFamily="34" charset="0"/>
            </a:endParaRPr>
          </a:p>
          <a:p>
            <a:pPr lvl="1" algn="r">
              <a:lnSpc>
                <a:spcPct val="80000"/>
              </a:lnSpc>
              <a:buNone/>
            </a:pPr>
            <a:r>
              <a:rPr lang="en-US" sz="1800" dirty="0" smtClean="0">
                <a:latin typeface="Maiandra GD" pitchFamily="34" charset="0"/>
                <a:hlinkClick r:id="rId5"/>
              </a:rPr>
              <a:t>/</a:t>
            </a:r>
            <a:endParaRPr lang="en-US" sz="1800" dirty="0" smtClean="0">
              <a:latin typeface="Maiandra GD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en-US" sz="1800" dirty="0" smtClean="0">
              <a:latin typeface="Maiandra GD" pitchFamily="34" charset="0"/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latin typeface="Maiandra GD" pitchFamily="34" charset="0"/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latin typeface="Maiandra GD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67744" y="445197"/>
            <a:ext cx="6376221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endPos="0" dir="5400000" sy="-100000" algn="bl" rotWithShape="0"/>
          </a:effec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</a:pPr>
            <a:r>
              <a:rPr lang="en-US" sz="3200" dirty="0" smtClean="0">
                <a:solidFill>
                  <a:srgbClr val="FF0000"/>
                </a:solidFill>
                <a:latin typeface="Maiandra GD" pitchFamily="34" charset="0"/>
              </a:rPr>
              <a:t>Research</a:t>
            </a:r>
            <a:endParaRPr lang="sr-Latn-CS" sz="3200" dirty="0">
              <a:solidFill>
                <a:srgbClr val="000066"/>
              </a:solidFill>
              <a:latin typeface="Maiandra G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5572140"/>
            <a:ext cx="3357586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357950" y="5500702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000" dirty="0" smtClean="0">
                <a:latin typeface="Maiandra GD" pitchFamily="34" charset="0"/>
                <a:hlinkClick r:id="rId5"/>
              </a:rPr>
              <a:t>http://projects.singidunum.ac.rs/</a:t>
            </a:r>
            <a:endParaRPr lang="en-US" sz="1000" dirty="0" smtClean="0">
              <a:latin typeface="Maiandra GD" pitchFamily="34" charset="0"/>
            </a:endParaRPr>
          </a:p>
          <a:p>
            <a:endParaRPr lang="en-US" sz="1000" dirty="0"/>
          </a:p>
        </p:txBody>
      </p:sp>
    </p:spTree>
  </p:cSld>
  <p:clrMapOvr>
    <a:masterClrMapping/>
  </p:clrMapOvr>
  <p:transition spd="med">
    <p:pull/>
    <p:sndAc>
      <p:stSnd>
        <p:snd r:embed="rId3" name="laser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vetlana\AppData\Local\Temp\DSC_886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5"/>
          <a:stretch/>
        </p:blipFill>
        <p:spPr bwMode="auto">
          <a:xfrm>
            <a:off x="1659" y="1556792"/>
            <a:ext cx="9144000" cy="52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714488"/>
            <a:ext cx="1493561" cy="1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72" y="2935191"/>
            <a:ext cx="1522508" cy="114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214818"/>
            <a:ext cx="1501857" cy="122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72" y="5591779"/>
            <a:ext cx="1532785" cy="114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267744" y="445197"/>
            <a:ext cx="6650261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</a:pPr>
            <a:r>
              <a:rPr lang="en-US" sz="3200" dirty="0" smtClean="0">
                <a:solidFill>
                  <a:srgbClr val="FF0000"/>
                </a:solidFill>
                <a:latin typeface="Maiandra GD" pitchFamily="34" charset="0"/>
              </a:rPr>
              <a:t>Authorized Trainings</a:t>
            </a:r>
            <a:endParaRPr lang="en-US" sz="3200" dirty="0">
              <a:solidFill>
                <a:srgbClr val="FF0000"/>
              </a:solidFill>
              <a:latin typeface="Maiandra GD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1571612"/>
            <a:ext cx="1219374" cy="92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2857496"/>
            <a:ext cx="1122601" cy="8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3929066"/>
            <a:ext cx="1522758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83" y="5106963"/>
            <a:ext cx="1501857" cy="150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1571612"/>
            <a:ext cx="1258089" cy="142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3143248"/>
            <a:ext cx="1714512" cy="109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72" y="4643446"/>
            <a:ext cx="1214446" cy="121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9" descr="images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95035" y="1693185"/>
            <a:ext cx="1643074" cy="119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214686"/>
            <a:ext cx="1493561" cy="1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4" descr="images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214942" y="4572008"/>
            <a:ext cx="1180093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http://www.edu.arrowecs.eu/__Contents__/media/files/logoVendors/uk/ibm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5643578"/>
            <a:ext cx="1515759" cy="108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125916"/>
      </p:ext>
    </p:extLst>
  </p:cSld>
  <p:clrMapOvr>
    <a:masterClrMapping/>
  </p:clrMapOvr>
  <p:transition spd="med">
    <p:pull/>
    <p:sndAc>
      <p:stSnd>
        <p:snd r:embed="rId3" name="laser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Svetlana\AppData\Local\Temp\RozaeS Singidunum Sv akademija 2012 09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6"/>
          <a:stretch/>
        </p:blipFill>
        <p:spPr bwMode="auto">
          <a:xfrm>
            <a:off x="0" y="1540042"/>
            <a:ext cx="9144000" cy="531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2025029"/>
            <a:ext cx="6768752" cy="4356299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Maiandra GD" pitchFamily="34" charset="0"/>
              </a:rPr>
              <a:t>IMC University of Applied Sciences, Austria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Maiandra GD" pitchFamily="34" charset="0"/>
              </a:rPr>
              <a:t>Lincoln University, USA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Maiandra GD" pitchFamily="34" charset="0"/>
              </a:rPr>
              <a:t>Russian State University of Trade and Economics, Russia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Maiandra GD" pitchFamily="34" charset="0"/>
              </a:rPr>
              <a:t>Cambridge University</a:t>
            </a:r>
            <a:r>
              <a:rPr lang="sr-Latn-CS" sz="2000" dirty="0" smtClean="0">
                <a:latin typeface="Maiandra GD" pitchFamily="34" charset="0"/>
              </a:rPr>
              <a:t>,</a:t>
            </a:r>
            <a:r>
              <a:rPr lang="en-US" sz="2000" dirty="0" smtClean="0">
                <a:latin typeface="Maiandra GD" pitchFamily="34" charset="0"/>
              </a:rPr>
              <a:t> UK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Maiandra GD" pitchFamily="34" charset="0"/>
              </a:rPr>
              <a:t>Huron University</a:t>
            </a:r>
            <a:r>
              <a:rPr lang="sr-Latn-CS" sz="2000" dirty="0" smtClean="0">
                <a:latin typeface="Maiandra GD" pitchFamily="34" charset="0"/>
              </a:rPr>
              <a:t>,</a:t>
            </a:r>
            <a:r>
              <a:rPr lang="en-US" sz="2000" dirty="0" smtClean="0">
                <a:latin typeface="Maiandra GD" pitchFamily="34" charset="0"/>
              </a:rPr>
              <a:t> UK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Maiandra GD" pitchFamily="34" charset="0"/>
              </a:rPr>
              <a:t>Bocconi University</a:t>
            </a:r>
            <a:r>
              <a:rPr lang="sr-Latn-CS" sz="2000" dirty="0" smtClean="0">
                <a:latin typeface="Maiandra GD" pitchFamily="34" charset="0"/>
              </a:rPr>
              <a:t>, </a:t>
            </a:r>
            <a:r>
              <a:rPr lang="en-US" sz="2000" dirty="0" smtClean="0">
                <a:latin typeface="Maiandra GD" pitchFamily="34" charset="0"/>
              </a:rPr>
              <a:t>Italy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Maiandra GD" pitchFamily="34" charset="0"/>
              </a:rPr>
              <a:t>Ca’Foskari University</a:t>
            </a:r>
            <a:r>
              <a:rPr lang="sr-Latn-CS" sz="2000" dirty="0" smtClean="0">
                <a:latin typeface="Maiandra GD" pitchFamily="34" charset="0"/>
              </a:rPr>
              <a:t>, </a:t>
            </a:r>
            <a:r>
              <a:rPr lang="en-US" sz="2000" dirty="0" smtClean="0">
                <a:latin typeface="Maiandra GD" pitchFamily="34" charset="0"/>
              </a:rPr>
              <a:t>Italy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Maiandra GD" pitchFamily="34" charset="0"/>
              </a:rPr>
              <a:t>University of Bologna</a:t>
            </a:r>
            <a:r>
              <a:rPr lang="sr-Latn-CS" sz="2000" dirty="0" smtClean="0">
                <a:latin typeface="Maiandra GD" pitchFamily="34" charset="0"/>
              </a:rPr>
              <a:t>,</a:t>
            </a:r>
            <a:r>
              <a:rPr lang="en-US" sz="2000" dirty="0" smtClean="0">
                <a:latin typeface="Maiandra GD" pitchFamily="34" charset="0"/>
              </a:rPr>
              <a:t> Italy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Maiandra GD" pitchFamily="34" charset="0"/>
              </a:rPr>
              <a:t>Balearics </a:t>
            </a:r>
            <a:r>
              <a:rPr lang="en-US" sz="2000" dirty="0" smtClean="0">
                <a:latin typeface="Maiandra GD" pitchFamily="34" charset="0"/>
              </a:rPr>
              <a:t>Island University</a:t>
            </a:r>
            <a:r>
              <a:rPr lang="sr-Latn-CS" sz="2000" dirty="0" smtClean="0">
                <a:latin typeface="Maiandra GD" pitchFamily="34" charset="0"/>
              </a:rPr>
              <a:t>,</a:t>
            </a:r>
            <a:r>
              <a:rPr lang="en-US" sz="2000" dirty="0" smtClean="0">
                <a:latin typeface="Maiandra GD" pitchFamily="34" charset="0"/>
              </a:rPr>
              <a:t> Spain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Maiandra GD" pitchFamily="34" charset="0"/>
              </a:rPr>
              <a:t>Corvinus University</a:t>
            </a:r>
            <a:r>
              <a:rPr lang="sr-Latn-CS" sz="2000" dirty="0" smtClean="0">
                <a:latin typeface="Maiandra GD" pitchFamily="34" charset="0"/>
              </a:rPr>
              <a:t>,</a:t>
            </a:r>
            <a:r>
              <a:rPr lang="en-US" sz="2000" dirty="0" smtClean="0">
                <a:latin typeface="Maiandra GD" pitchFamily="34" charset="0"/>
              </a:rPr>
              <a:t> Hungary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Maiandra GD" pitchFamily="34" charset="0"/>
              </a:rPr>
              <a:t>Primorska University</a:t>
            </a:r>
            <a:r>
              <a:rPr lang="sr-Latn-CS" sz="2000" dirty="0" smtClean="0">
                <a:latin typeface="Maiandra GD" pitchFamily="34" charset="0"/>
              </a:rPr>
              <a:t>,</a:t>
            </a:r>
            <a:r>
              <a:rPr lang="en-US" sz="2000" dirty="0" smtClean="0">
                <a:latin typeface="Maiandra GD" pitchFamily="34" charset="0"/>
              </a:rPr>
              <a:t> Slovenia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err="1" smtClean="0">
                <a:latin typeface="Maiandra GD" pitchFamily="34" charset="0"/>
              </a:rPr>
              <a:t>Sinergija</a:t>
            </a:r>
            <a:r>
              <a:rPr lang="en-US" sz="2000" dirty="0" smtClean="0">
                <a:latin typeface="Maiandra GD" pitchFamily="34" charset="0"/>
              </a:rPr>
              <a:t> University</a:t>
            </a:r>
            <a:r>
              <a:rPr lang="sr-Latn-CS" sz="2000" dirty="0" smtClean="0">
                <a:latin typeface="Maiandra GD" pitchFamily="34" charset="0"/>
              </a:rPr>
              <a:t>, </a:t>
            </a:r>
            <a:r>
              <a:rPr lang="en-US" sz="2000" dirty="0" smtClean="0">
                <a:latin typeface="Maiandra GD" pitchFamily="34" charset="0"/>
              </a:rPr>
              <a:t>Bosnia and Herzegovina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Maiandra GD" pitchFamily="34" charset="0"/>
              </a:rPr>
              <a:t>Banja Luka University</a:t>
            </a:r>
            <a:r>
              <a:rPr lang="sr-Latn-CS" sz="2000" dirty="0" smtClean="0">
                <a:latin typeface="Maiandra GD" pitchFamily="34" charset="0"/>
              </a:rPr>
              <a:t>, </a:t>
            </a:r>
            <a:r>
              <a:rPr lang="en-US" sz="2000" dirty="0" smtClean="0">
                <a:latin typeface="Maiandra GD" pitchFamily="34" charset="0"/>
              </a:rPr>
              <a:t>Bosnia and Herzegovina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Maiandra GD" pitchFamily="34" charset="0"/>
              </a:rPr>
              <a:t>Mediterranean University</a:t>
            </a:r>
            <a:r>
              <a:rPr lang="sr-Latn-CS" sz="2000" dirty="0" smtClean="0">
                <a:latin typeface="Maiandra GD" pitchFamily="34" charset="0"/>
              </a:rPr>
              <a:t>, </a:t>
            </a:r>
            <a:r>
              <a:rPr lang="en-US" sz="2000" dirty="0" smtClean="0">
                <a:latin typeface="Maiandra GD" pitchFamily="34" charset="0"/>
              </a:rPr>
              <a:t>Montenegro</a:t>
            </a:r>
            <a:endParaRPr lang="sr-Latn-CS" sz="2000" dirty="0" smtClean="0">
              <a:latin typeface="Maiandra GD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67744" y="445197"/>
            <a:ext cx="6650261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</a:pPr>
            <a:r>
              <a:rPr lang="en-US" sz="3200" dirty="0">
                <a:solidFill>
                  <a:srgbClr val="FF0000"/>
                </a:solidFill>
                <a:latin typeface="Maiandra GD" pitchFamily="34" charset="0"/>
              </a:rPr>
              <a:t>International </a:t>
            </a:r>
            <a:r>
              <a:rPr lang="en-US" sz="3200" dirty="0" smtClean="0">
                <a:solidFill>
                  <a:srgbClr val="FF0000"/>
                </a:solidFill>
                <a:latin typeface="Maiandra GD" pitchFamily="34" charset="0"/>
              </a:rPr>
              <a:t>Cooperation</a:t>
            </a:r>
            <a:endParaRPr lang="en-US" sz="3200" dirty="0">
              <a:solidFill>
                <a:srgbClr val="FF0000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ransition spd="med">
    <p:pull/>
    <p:sndAc>
      <p:stSnd>
        <p:snd r:embed="rId3" name="laser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C:\Users\Svetlana\AppData\Local\Temp\KREMS-Wallpaper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2386" y="541129"/>
            <a:ext cx="58392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Maiandra GD" pitchFamily="34" charset="0"/>
              </a:rPr>
              <a:t>Austrian Serbian Tourism Bachelor Programme 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Maiandra GD" pitchFamily="34" charset="0"/>
              </a:rPr>
              <a:t>with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Maiandra GD" pitchFamily="34" charset="0"/>
              </a:rPr>
              <a:t>IMC University of Applied Sciences, Krems, Austria</a:t>
            </a:r>
            <a:endParaRPr lang="en-US" sz="2000" dirty="0">
              <a:solidFill>
                <a:srgbClr val="C0000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779182"/>
      </p:ext>
    </p:extLst>
  </p:cSld>
  <p:clrMapOvr>
    <a:masterClrMapping/>
  </p:clrMapOvr>
  <p:transition spd="med">
    <p:pull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Svetlana\AppData\Local\Temp\Taleb Rifai 07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5"/>
          <a:stretch/>
        </p:blipFill>
        <p:spPr bwMode="auto">
          <a:xfrm>
            <a:off x="0" y="1520792"/>
            <a:ext cx="9144000" cy="533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79498" y="4037362"/>
            <a:ext cx="8696434" cy="2631998"/>
            <a:chOff x="279498" y="3085820"/>
            <a:chExt cx="8696434" cy="2631998"/>
          </a:xfrm>
          <a:effectLst>
            <a:outerShdw sx="1000" sy="1000" algn="ctr" rotWithShape="0">
              <a:schemeClr val="tx1"/>
            </a:outerShdw>
          </a:effectLst>
        </p:grpSpPr>
        <p:pic>
          <p:nvPicPr>
            <p:cNvPr id="7170" name="Picture 2" descr="C:\Users\Svetlana\AppData\Local\Temp\TedQual---UNWTO---Mast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424" y="3085820"/>
              <a:ext cx="3562508" cy="2631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3" name="Picture 5" descr="C:\Users\Svetlana\AppData\Local\Temp\TedQual---UNWTO---Bachelor-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98" y="3086699"/>
              <a:ext cx="3572421" cy="2631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65708" y="445197"/>
            <a:ext cx="685229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</a:pPr>
            <a:r>
              <a:rPr lang="en-US" sz="3200" dirty="0">
                <a:solidFill>
                  <a:srgbClr val="FF0000"/>
                </a:solidFill>
                <a:latin typeface="Maiandra GD" pitchFamily="34" charset="0"/>
              </a:rPr>
              <a:t>UNWTO </a:t>
            </a:r>
            <a:endParaRPr lang="en-US" sz="3200" dirty="0" smtClean="0">
              <a:solidFill>
                <a:srgbClr val="FF0000"/>
              </a:solidFill>
              <a:latin typeface="Maiandra GD" pitchFamily="34" charset="0"/>
            </a:endParaRPr>
          </a:p>
          <a:p>
            <a:pPr algn="r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</a:pPr>
            <a:r>
              <a:rPr lang="en-US" sz="3200" dirty="0" err="1" smtClean="0">
                <a:solidFill>
                  <a:srgbClr val="FF0000"/>
                </a:solidFill>
                <a:latin typeface="Maiandra GD" pitchFamily="34" charset="0"/>
              </a:rPr>
              <a:t>Tedqual</a:t>
            </a:r>
            <a:r>
              <a:rPr lang="en-US" sz="3200" dirty="0" smtClean="0">
                <a:solidFill>
                  <a:srgbClr val="FF0000"/>
                </a:solidFill>
                <a:latin typeface="Maiandra GD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Maiandra GD" pitchFamily="34" charset="0"/>
              </a:rPr>
              <a:t>Certified </a:t>
            </a:r>
            <a:r>
              <a:rPr lang="en-US" sz="3200" dirty="0" smtClean="0">
                <a:solidFill>
                  <a:srgbClr val="FF0000"/>
                </a:solidFill>
                <a:latin typeface="Maiandra GD" pitchFamily="34" charset="0"/>
              </a:rPr>
              <a:t>Master </a:t>
            </a:r>
            <a:r>
              <a:rPr lang="en-US" sz="3200" dirty="0" err="1" smtClean="0">
                <a:solidFill>
                  <a:srgbClr val="FF0000"/>
                </a:solidFill>
                <a:latin typeface="Maiandra GD" pitchFamily="34" charset="0"/>
              </a:rPr>
              <a:t>Programme</a:t>
            </a:r>
            <a:r>
              <a:rPr lang="en-US" sz="3200" dirty="0" smtClean="0">
                <a:solidFill>
                  <a:srgbClr val="FF0000"/>
                </a:solidFill>
                <a:latin typeface="Maiandra GD" pitchFamily="34" charset="0"/>
              </a:rPr>
              <a:t> </a:t>
            </a:r>
            <a:endParaRPr lang="en-US" sz="3200" dirty="0">
              <a:solidFill>
                <a:srgbClr val="FF000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733505"/>
      </p:ext>
    </p:extLst>
  </p:cSld>
  <p:clrMapOvr>
    <a:masterClrMapping/>
  </p:clrMapOvr>
  <p:transition spd="med">
    <p:pull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vetlana\AppData\Local\Temp\DSC_5223-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4"/>
          <a:stretch/>
        </p:blipFill>
        <p:spPr bwMode="auto">
          <a:xfrm>
            <a:off x="0" y="1491916"/>
            <a:ext cx="9144000" cy="53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146548"/>
            <a:ext cx="7705725" cy="4162772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endParaRPr lang="en-US" sz="1800" b="1" dirty="0" smtClean="0">
              <a:latin typeface="Maiandra GD" pitchFamily="34" charset="0"/>
            </a:endParaRPr>
          </a:p>
          <a:p>
            <a:r>
              <a:rPr lang="en-US" sz="1800" b="1" dirty="0" smtClean="0">
                <a:latin typeface="Maiandra GD" pitchFamily="34" charset="0"/>
              </a:rPr>
              <a:t>Tempus SIGMUS - SM 511332-2010 - </a:t>
            </a:r>
            <a:r>
              <a:rPr lang="en-US" sz="1800" dirty="0" smtClean="0">
                <a:latin typeface="Maiandra GD" pitchFamily="34" charset="0"/>
              </a:rPr>
              <a:t>Strengthening Student Role in Governance and Management at the Universities of Serbia.</a:t>
            </a:r>
            <a:endParaRPr lang="en-US" sz="1800" b="1" dirty="0" smtClean="0">
              <a:latin typeface="Maiandra GD" pitchFamily="34" charset="0"/>
            </a:endParaRPr>
          </a:p>
          <a:p>
            <a:r>
              <a:rPr lang="en-US" sz="1800" b="1" dirty="0" smtClean="0">
                <a:latin typeface="Maiandra GD" pitchFamily="34" charset="0"/>
              </a:rPr>
              <a:t>Tempus CONGRAD - JP 517153-2011 </a:t>
            </a:r>
            <a:r>
              <a:rPr lang="en-US" sz="1800" dirty="0" smtClean="0">
                <a:latin typeface="Maiandra GD" pitchFamily="34" charset="0"/>
              </a:rPr>
              <a:t>- Conducting Graduate Surveys and Improving Alumni Services for Enhanced Strategic Management and Quality Improvement.</a:t>
            </a:r>
            <a:endParaRPr lang="en-US" sz="1800" b="1" dirty="0" smtClean="0">
              <a:latin typeface="Maiandra GD" pitchFamily="34" charset="0"/>
            </a:endParaRPr>
          </a:p>
          <a:p>
            <a:r>
              <a:rPr lang="en-US" sz="1800" b="1" dirty="0" smtClean="0">
                <a:latin typeface="Maiandra GD" pitchFamily="34" charset="0"/>
              </a:rPr>
              <a:t>Tempus GOMES - SM 158926-2009 - </a:t>
            </a:r>
            <a:r>
              <a:rPr lang="en-US" sz="1800" dirty="0" smtClean="0">
                <a:latin typeface="Maiandra GD" pitchFamily="34" charset="0"/>
              </a:rPr>
              <a:t>Governance and Management Reform in Higher Education in Serbia.</a:t>
            </a:r>
            <a:r>
              <a:rPr lang="en-US" sz="1800" b="1" dirty="0" smtClean="0">
                <a:latin typeface="Maiandra GD" pitchFamily="34" charset="0"/>
              </a:rPr>
              <a:t> </a:t>
            </a:r>
            <a:endParaRPr lang="en-US" sz="1800" dirty="0" smtClean="0">
              <a:latin typeface="Maiandra GD" pitchFamily="34" charset="0"/>
            </a:endParaRPr>
          </a:p>
          <a:p>
            <a:r>
              <a:rPr lang="en-US" sz="1800" b="1" dirty="0" smtClean="0">
                <a:latin typeface="Maiandra GD" pitchFamily="34" charset="0"/>
              </a:rPr>
              <a:t>Tempus – FINHED </a:t>
            </a:r>
            <a:r>
              <a:rPr lang="en-US" sz="1800" dirty="0" smtClean="0">
                <a:latin typeface="Maiandra GD" pitchFamily="34" charset="0"/>
              </a:rPr>
              <a:t>-Towards </a:t>
            </a:r>
            <a:r>
              <a:rPr lang="en-US" sz="1800" dirty="0">
                <a:latin typeface="Maiandra GD" pitchFamily="34" charset="0"/>
              </a:rPr>
              <a:t>Sustainable &amp; Equitable Financing of Higher Education </a:t>
            </a:r>
            <a:r>
              <a:rPr lang="en-US" sz="1800" dirty="0" smtClean="0">
                <a:latin typeface="Maiandra GD" pitchFamily="34" charset="0"/>
              </a:rPr>
              <a:t>Reform</a:t>
            </a:r>
          </a:p>
          <a:p>
            <a:r>
              <a:rPr lang="en-US" sz="1800" b="1" dirty="0" smtClean="0">
                <a:latin typeface="Maiandra GD" pitchFamily="34" charset="0"/>
              </a:rPr>
              <a:t>Tempus - CAREERS - SM 517119-2011</a:t>
            </a:r>
            <a:r>
              <a:rPr lang="en-US" sz="1800" dirty="0" smtClean="0">
                <a:latin typeface="Maiandra GD" pitchFamily="34" charset="0"/>
              </a:rPr>
              <a:t>  - Development of Career Guidance Aimed at Improving Higher Education in Serbia</a:t>
            </a:r>
            <a:endParaRPr lang="en-US" sz="1800" b="1" dirty="0" smtClean="0">
              <a:latin typeface="Maiandra GD" pitchFamily="34" charset="0"/>
            </a:endParaRPr>
          </a:p>
          <a:p>
            <a:pPr algn="ctr">
              <a:buNone/>
            </a:pPr>
            <a:r>
              <a:rPr lang="en-US" sz="2000" b="1" dirty="0" smtClean="0">
                <a:latin typeface="Maiandra GD" pitchFamily="34" charset="0"/>
              </a:rPr>
              <a:t>{ Tempus   S I P U S }</a:t>
            </a:r>
          </a:p>
        </p:txBody>
      </p:sp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2267744" y="445197"/>
            <a:ext cx="6650261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</a:pPr>
            <a:r>
              <a:rPr lang="en-US" sz="3200" dirty="0" smtClean="0">
                <a:solidFill>
                  <a:srgbClr val="FF0000"/>
                </a:solidFill>
                <a:latin typeface="Maiandra GD" pitchFamily="34" charset="0"/>
              </a:rPr>
              <a:t>TEMPUS Projects</a:t>
            </a:r>
            <a:endParaRPr lang="sr-Latn-CS" sz="3200" dirty="0">
              <a:solidFill>
                <a:srgbClr val="000066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ransition spd="med">
    <p:pull/>
    <p:sndAc>
      <p:stSnd>
        <p:snd r:embed="rId3" name="laser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3028</TotalTime>
  <Words>391</Words>
  <Application>Microsoft Office PowerPoint</Application>
  <PresentationFormat>On-screen Show (4:3)</PresentationFormat>
  <Paragraphs>93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 Strengthening of Internationalization Policies at Universities in Serbia (SIPUS) 544538-TEMPUS-1-2013--1-RS-TEMPUS-SMGR  Novi Sad, 02/07/2014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Singidunum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amihajlovic</dc:creator>
  <cp:lastModifiedBy>Stefan</cp:lastModifiedBy>
  <cp:revision>285</cp:revision>
  <dcterms:created xsi:type="dcterms:W3CDTF">2006-05-29T15:15:04Z</dcterms:created>
  <dcterms:modified xsi:type="dcterms:W3CDTF">2014-02-07T09:03:29Z</dcterms:modified>
</cp:coreProperties>
</file>