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88" r:id="rId3"/>
    <p:sldId id="259" r:id="rId4"/>
    <p:sldId id="260" r:id="rId5"/>
    <p:sldId id="293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94" r:id="rId15"/>
    <p:sldId id="271" r:id="rId16"/>
    <p:sldId id="272" r:id="rId17"/>
    <p:sldId id="273" r:id="rId18"/>
    <p:sldId id="295" r:id="rId19"/>
    <p:sldId id="275" r:id="rId20"/>
    <p:sldId id="276" r:id="rId21"/>
    <p:sldId id="277" r:id="rId22"/>
    <p:sldId id="278" r:id="rId23"/>
    <p:sldId id="279" r:id="rId24"/>
    <p:sldId id="296" r:id="rId25"/>
    <p:sldId id="281" r:id="rId26"/>
    <p:sldId id="282" r:id="rId27"/>
    <p:sldId id="283" r:id="rId28"/>
    <p:sldId id="284" r:id="rId29"/>
    <p:sldId id="285" r:id="rId30"/>
    <p:sldId id="286" r:id="rId31"/>
    <p:sldId id="287" r:id="rId32"/>
    <p:sldId id="292" r:id="rId3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446" autoAdjust="0"/>
    <p:restoredTop sz="94660"/>
  </p:normalViewPr>
  <p:slideViewPr>
    <p:cSldViewPr snapToGrid="0">
      <p:cViewPr varScale="1">
        <p:scale>
          <a:sx n="73" d="100"/>
          <a:sy n="73" d="100"/>
        </p:scale>
        <p:origin x="-1170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C4018A1-B98E-428B-B794-8D323C7180A8}" type="doc">
      <dgm:prSet loTypeId="urn:microsoft.com/office/officeart/2005/8/layout/vList6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E4C929D6-CAFF-410B-AF7E-54BD7E1EE1DF}">
      <dgm:prSet phldrT="[Text]" custT="1"/>
      <dgm:spPr/>
      <dgm:t>
        <a:bodyPr/>
        <a:lstStyle/>
        <a:p>
          <a:r>
            <a:rPr lang="en-GB" sz="2800" b="1" dirty="0" smtClean="0"/>
            <a:t>NATIONAL</a:t>
          </a:r>
          <a:endParaRPr lang="en-GB" sz="2800" b="1" dirty="0"/>
        </a:p>
      </dgm:t>
    </dgm:pt>
    <dgm:pt modelId="{89570AA6-14FF-4751-ABE5-A12275463747}" type="parTrans" cxnId="{5535C6AB-85CF-4950-9119-4634F2CCE745}">
      <dgm:prSet/>
      <dgm:spPr/>
      <dgm:t>
        <a:bodyPr/>
        <a:lstStyle/>
        <a:p>
          <a:endParaRPr lang="en-GB"/>
        </a:p>
      </dgm:t>
    </dgm:pt>
    <dgm:pt modelId="{CAA4FDF0-5EB9-419E-B69A-94CB8771669C}" type="sibTrans" cxnId="{5535C6AB-85CF-4950-9119-4634F2CCE745}">
      <dgm:prSet/>
      <dgm:spPr/>
      <dgm:t>
        <a:bodyPr/>
        <a:lstStyle/>
        <a:p>
          <a:endParaRPr lang="en-GB"/>
        </a:p>
      </dgm:t>
    </dgm:pt>
    <dgm:pt modelId="{CB817368-6381-47A5-8314-08BC18092188}">
      <dgm:prSet phldrT="[Text]" custT="1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 anchor="ctr"/>
        <a:lstStyle/>
        <a:p>
          <a:r>
            <a:rPr lang="en-GB" sz="2400" b="1" dirty="0" smtClean="0">
              <a:solidFill>
                <a:schemeClr val="accent1">
                  <a:lumMod val="75000"/>
                </a:schemeClr>
              </a:solidFill>
            </a:rPr>
            <a:t>MOBILITY STRATEGY</a:t>
          </a:r>
          <a:endParaRPr lang="en-GB" sz="2400" b="1" dirty="0">
            <a:solidFill>
              <a:schemeClr val="accent1">
                <a:lumMod val="75000"/>
              </a:schemeClr>
            </a:solidFill>
          </a:endParaRPr>
        </a:p>
      </dgm:t>
    </dgm:pt>
    <dgm:pt modelId="{FD87BA68-BFE1-4975-A70E-995948EE6238}" type="parTrans" cxnId="{A43E5260-5124-4C3F-9792-CD77FEF03F4A}">
      <dgm:prSet/>
      <dgm:spPr/>
      <dgm:t>
        <a:bodyPr/>
        <a:lstStyle/>
        <a:p>
          <a:endParaRPr lang="en-GB"/>
        </a:p>
      </dgm:t>
    </dgm:pt>
    <dgm:pt modelId="{9D9632E3-012A-48D3-A822-05CEA630EB32}" type="sibTrans" cxnId="{A43E5260-5124-4C3F-9792-CD77FEF03F4A}">
      <dgm:prSet/>
      <dgm:spPr/>
      <dgm:t>
        <a:bodyPr/>
        <a:lstStyle/>
        <a:p>
          <a:endParaRPr lang="en-GB"/>
        </a:p>
      </dgm:t>
    </dgm:pt>
    <dgm:pt modelId="{3DD35D26-B86C-49A6-A366-470C7B1E6262}">
      <dgm:prSet phldrT="[Text]" custT="1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 anchor="ctr"/>
        <a:lstStyle/>
        <a:p>
          <a:r>
            <a:rPr lang="en-GB" sz="2400" b="1" dirty="0" smtClean="0">
              <a:solidFill>
                <a:schemeClr val="accent1">
                  <a:lumMod val="75000"/>
                </a:schemeClr>
              </a:solidFill>
            </a:rPr>
            <a:t>HE&amp;RESEARCH STRATEGY</a:t>
          </a:r>
          <a:endParaRPr lang="en-GB" sz="2400" b="1" dirty="0">
            <a:solidFill>
              <a:schemeClr val="accent1">
                <a:lumMod val="75000"/>
              </a:schemeClr>
            </a:solidFill>
          </a:endParaRPr>
        </a:p>
      </dgm:t>
    </dgm:pt>
    <dgm:pt modelId="{456B5CBE-CAE1-4A9E-BFA9-358F943576B4}" type="parTrans" cxnId="{DDACC6C6-2AA3-49E9-8C66-65EED1DD29E9}">
      <dgm:prSet/>
      <dgm:spPr/>
      <dgm:t>
        <a:bodyPr/>
        <a:lstStyle/>
        <a:p>
          <a:endParaRPr lang="en-GB"/>
        </a:p>
      </dgm:t>
    </dgm:pt>
    <dgm:pt modelId="{3EE45898-25B7-4E7C-ACBA-470623CE2A74}" type="sibTrans" cxnId="{DDACC6C6-2AA3-49E9-8C66-65EED1DD29E9}">
      <dgm:prSet/>
      <dgm:spPr/>
      <dgm:t>
        <a:bodyPr/>
        <a:lstStyle/>
        <a:p>
          <a:endParaRPr lang="en-GB"/>
        </a:p>
      </dgm:t>
    </dgm:pt>
    <dgm:pt modelId="{991DEFA1-DAAF-4C2F-9D85-D3ABFB0A2EE9}">
      <dgm:prSet phldrT="[Text]" custT="1"/>
      <dgm:spPr/>
      <dgm:t>
        <a:bodyPr/>
        <a:lstStyle/>
        <a:p>
          <a:r>
            <a:rPr lang="en-GB" sz="2400" b="1" dirty="0" smtClean="0"/>
            <a:t>INSTITUTIONAL</a:t>
          </a:r>
          <a:endParaRPr lang="en-GB" sz="2400" b="1" dirty="0"/>
        </a:p>
      </dgm:t>
    </dgm:pt>
    <dgm:pt modelId="{27CAA0BD-55B5-4C5D-B3A7-1AD27DB086F8}" type="parTrans" cxnId="{0950F471-A2D1-46FC-814D-3068D706F323}">
      <dgm:prSet/>
      <dgm:spPr/>
      <dgm:t>
        <a:bodyPr/>
        <a:lstStyle/>
        <a:p>
          <a:endParaRPr lang="en-GB"/>
        </a:p>
      </dgm:t>
    </dgm:pt>
    <dgm:pt modelId="{DC1CD305-52D1-4A22-BDF9-E72D96C85897}" type="sibTrans" cxnId="{0950F471-A2D1-46FC-814D-3068D706F323}">
      <dgm:prSet/>
      <dgm:spPr/>
      <dgm:t>
        <a:bodyPr/>
        <a:lstStyle/>
        <a:p>
          <a:endParaRPr lang="en-GB"/>
        </a:p>
      </dgm:t>
    </dgm:pt>
    <dgm:pt modelId="{E25C58CB-CF8C-4C92-920F-586EA66E9ACD}">
      <dgm:prSet phldrT="[Text]" custT="1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 anchor="ctr"/>
        <a:lstStyle/>
        <a:p>
          <a:pPr>
            <a:tabLst/>
          </a:pPr>
          <a:r>
            <a:rPr lang="en-GB" sz="2400" b="1" dirty="0" smtClean="0">
              <a:solidFill>
                <a:schemeClr val="accent1">
                  <a:lumMod val="75000"/>
                </a:schemeClr>
              </a:solidFill>
            </a:rPr>
            <a:t>STRATEGIC</a:t>
          </a:r>
          <a:endParaRPr lang="en-GB" sz="2400" b="1" dirty="0">
            <a:solidFill>
              <a:srgbClr val="FFC000"/>
            </a:solidFill>
          </a:endParaRPr>
        </a:p>
      </dgm:t>
    </dgm:pt>
    <dgm:pt modelId="{0E12C9C1-E803-4641-8EDF-026D034330B3}" type="parTrans" cxnId="{6D436588-C3C3-4372-BE9F-86EA988AD099}">
      <dgm:prSet/>
      <dgm:spPr/>
      <dgm:t>
        <a:bodyPr/>
        <a:lstStyle/>
        <a:p>
          <a:endParaRPr lang="en-GB"/>
        </a:p>
      </dgm:t>
    </dgm:pt>
    <dgm:pt modelId="{B969A3B5-C1B3-4972-BD1D-AD23251CFAA7}" type="sibTrans" cxnId="{6D436588-C3C3-4372-BE9F-86EA988AD099}">
      <dgm:prSet/>
      <dgm:spPr/>
      <dgm:t>
        <a:bodyPr/>
        <a:lstStyle/>
        <a:p>
          <a:endParaRPr lang="en-GB"/>
        </a:p>
      </dgm:t>
    </dgm:pt>
    <dgm:pt modelId="{1E5E8CE3-CB4D-409C-8D3E-61298C90952B}">
      <dgm:prSet phldrT="[Text]" custT="1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 anchor="ctr"/>
        <a:lstStyle/>
        <a:p>
          <a:pPr>
            <a:tabLst/>
          </a:pPr>
          <a:r>
            <a:rPr lang="en-GB" sz="2400" b="1" dirty="0" smtClean="0">
              <a:solidFill>
                <a:schemeClr val="accent1">
                  <a:lumMod val="75000"/>
                </a:schemeClr>
              </a:solidFill>
            </a:rPr>
            <a:t>PRACTICAL</a:t>
          </a:r>
          <a:endParaRPr lang="en-GB" sz="2400" b="1" dirty="0">
            <a:solidFill>
              <a:srgbClr val="FFC000"/>
            </a:solidFill>
          </a:endParaRPr>
        </a:p>
      </dgm:t>
    </dgm:pt>
    <dgm:pt modelId="{7AE122A6-163E-42DB-82FD-2E0F6824003C}" type="parTrans" cxnId="{C0542CEA-503C-4981-A451-0432C105F485}">
      <dgm:prSet/>
      <dgm:spPr/>
      <dgm:t>
        <a:bodyPr/>
        <a:lstStyle/>
        <a:p>
          <a:endParaRPr lang="en-GB"/>
        </a:p>
      </dgm:t>
    </dgm:pt>
    <dgm:pt modelId="{F84B2570-AEAF-4102-BA88-EF623A58618C}" type="sibTrans" cxnId="{C0542CEA-503C-4981-A451-0432C105F485}">
      <dgm:prSet/>
      <dgm:spPr/>
      <dgm:t>
        <a:bodyPr/>
        <a:lstStyle/>
        <a:p>
          <a:endParaRPr lang="en-GB"/>
        </a:p>
      </dgm:t>
    </dgm:pt>
    <dgm:pt modelId="{232B2657-1F2C-4FBA-964D-BCCD99C1350E}">
      <dgm:prSet phldrT="[Text]" custT="1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 anchor="ctr"/>
        <a:lstStyle/>
        <a:p>
          <a:pPr>
            <a:tabLst/>
          </a:pPr>
          <a:r>
            <a:rPr lang="en-US" sz="2400" b="1" dirty="0" smtClean="0">
              <a:solidFill>
                <a:srgbClr val="FFC000"/>
              </a:solidFill>
            </a:rPr>
            <a:t>ADOPTION of university strategies</a:t>
          </a:r>
          <a:endParaRPr lang="en-GB" sz="2400" b="1" dirty="0">
            <a:solidFill>
              <a:srgbClr val="FFC000"/>
            </a:solidFill>
          </a:endParaRPr>
        </a:p>
      </dgm:t>
    </dgm:pt>
    <dgm:pt modelId="{272AB6FE-10BC-4EA7-8F75-6A61D710187D}" type="parTrans" cxnId="{BF893BFC-1ACA-4ABB-9A38-C8F1BE85E0DE}">
      <dgm:prSet/>
      <dgm:spPr/>
      <dgm:t>
        <a:bodyPr/>
        <a:lstStyle/>
        <a:p>
          <a:endParaRPr lang="en-GB"/>
        </a:p>
      </dgm:t>
    </dgm:pt>
    <dgm:pt modelId="{8F805D5F-58BC-4A9C-97CD-CD93E1096C6C}" type="sibTrans" cxnId="{BF893BFC-1ACA-4ABB-9A38-C8F1BE85E0DE}">
      <dgm:prSet/>
      <dgm:spPr/>
      <dgm:t>
        <a:bodyPr/>
        <a:lstStyle/>
        <a:p>
          <a:endParaRPr lang="en-GB"/>
        </a:p>
      </dgm:t>
    </dgm:pt>
    <dgm:pt modelId="{9F22C34C-2EF2-4D85-AB51-494C826679F5}">
      <dgm:prSet phldrT="[Text]" custT="1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 anchor="ctr"/>
        <a:lstStyle/>
        <a:p>
          <a:pPr>
            <a:tabLst/>
          </a:pPr>
          <a:r>
            <a:rPr lang="en-US" sz="2400" b="1" dirty="0" smtClean="0">
              <a:solidFill>
                <a:srgbClr val="FFC000"/>
              </a:solidFill>
            </a:rPr>
            <a:t>Best practices implementation </a:t>
          </a:r>
          <a:endParaRPr lang="en-GB" sz="2400" b="1" dirty="0">
            <a:solidFill>
              <a:srgbClr val="FFC000"/>
            </a:solidFill>
          </a:endParaRPr>
        </a:p>
      </dgm:t>
    </dgm:pt>
    <dgm:pt modelId="{BBB5061E-682B-44DA-A70A-B883983C6645}" type="parTrans" cxnId="{61B4B86C-2548-4AC8-BD23-56A43196D245}">
      <dgm:prSet/>
      <dgm:spPr/>
      <dgm:t>
        <a:bodyPr/>
        <a:lstStyle/>
        <a:p>
          <a:endParaRPr lang="en-GB"/>
        </a:p>
      </dgm:t>
    </dgm:pt>
    <dgm:pt modelId="{0DDE6F13-34FF-44F7-8C83-A7D4AE82605B}" type="sibTrans" cxnId="{61B4B86C-2548-4AC8-BD23-56A43196D245}">
      <dgm:prSet/>
      <dgm:spPr/>
      <dgm:t>
        <a:bodyPr/>
        <a:lstStyle/>
        <a:p>
          <a:endParaRPr lang="en-GB"/>
        </a:p>
      </dgm:t>
    </dgm:pt>
    <dgm:pt modelId="{9809ADAF-15FD-4BCE-AE96-0F36C3C72BE6}" type="pres">
      <dgm:prSet presAssocID="{AC4018A1-B98E-428B-B794-8D323C7180A8}" presName="Name0" presStyleCnt="0">
        <dgm:presLayoutVars>
          <dgm:dir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966B8E7E-9917-4110-9903-E9E8958DCD80}" type="pres">
      <dgm:prSet presAssocID="{E4C929D6-CAFF-410B-AF7E-54BD7E1EE1DF}" presName="linNode" presStyleCnt="0"/>
      <dgm:spPr/>
    </dgm:pt>
    <dgm:pt modelId="{3CD4F61B-0D1E-474D-999A-E9DF29CF8138}" type="pres">
      <dgm:prSet presAssocID="{E4C929D6-CAFF-410B-AF7E-54BD7E1EE1DF}" presName="parentShp" presStyleLbl="node1" presStyleIdx="0" presStyleCnt="2" custScaleX="73789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EA404198-0874-443A-A555-A9E8DD4348E1}" type="pres">
      <dgm:prSet presAssocID="{E4C929D6-CAFF-410B-AF7E-54BD7E1EE1DF}" presName="childShp" presStyleLbl="bgAccFollowNode1" presStyleIdx="0" presStyleCnt="2" custScaleX="114392" custLinFactNeighborY="-775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0D0CB8E8-F334-42FE-868F-B32B110309C6}" type="pres">
      <dgm:prSet presAssocID="{CAA4FDF0-5EB9-419E-B69A-94CB8771669C}" presName="spacing" presStyleCnt="0"/>
      <dgm:spPr/>
    </dgm:pt>
    <dgm:pt modelId="{25567F54-AD54-4C8A-9B86-E3CB1C4F39D3}" type="pres">
      <dgm:prSet presAssocID="{991DEFA1-DAAF-4C2F-9D85-D3ABFB0A2EE9}" presName="linNode" presStyleCnt="0"/>
      <dgm:spPr/>
    </dgm:pt>
    <dgm:pt modelId="{CF0BABDB-A0EA-4332-8E68-ED2B37F9AEE1}" type="pres">
      <dgm:prSet presAssocID="{991DEFA1-DAAF-4C2F-9D85-D3ABFB0A2EE9}" presName="parentShp" presStyleLbl="node1" presStyleIdx="1" presStyleCnt="2" custScaleX="7394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29DD939-09BE-4035-B501-6C89E474451E}" type="pres">
      <dgm:prSet presAssocID="{991DEFA1-DAAF-4C2F-9D85-D3ABFB0A2EE9}" presName="childShp" presStyleLbl="bgAccFollowNode1" presStyleIdx="1" presStyleCnt="2" custScaleX="113773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</dgm:ptLst>
  <dgm:cxnLst>
    <dgm:cxn modelId="{61B4B86C-2548-4AC8-BD23-56A43196D245}" srcId="{1E5E8CE3-CB4D-409C-8D3E-61298C90952B}" destId="{9F22C34C-2EF2-4D85-AB51-494C826679F5}" srcOrd="0" destOrd="0" parTransId="{BBB5061E-682B-44DA-A70A-B883983C6645}" sibTransId="{0DDE6F13-34FF-44F7-8C83-A7D4AE82605B}"/>
    <dgm:cxn modelId="{9D964AEF-AE9D-4917-9037-BF106AB734F8}" type="presOf" srcId="{9F22C34C-2EF2-4D85-AB51-494C826679F5}" destId="{329DD939-09BE-4035-B501-6C89E474451E}" srcOrd="0" destOrd="3" presId="urn:microsoft.com/office/officeart/2005/8/layout/vList6"/>
    <dgm:cxn modelId="{C0542CEA-503C-4981-A451-0432C105F485}" srcId="{991DEFA1-DAAF-4C2F-9D85-D3ABFB0A2EE9}" destId="{1E5E8CE3-CB4D-409C-8D3E-61298C90952B}" srcOrd="1" destOrd="0" parTransId="{7AE122A6-163E-42DB-82FD-2E0F6824003C}" sibTransId="{F84B2570-AEAF-4102-BA88-EF623A58618C}"/>
    <dgm:cxn modelId="{3D550FD7-8B19-40E8-9B03-C06C9157AE48}" type="presOf" srcId="{E25C58CB-CF8C-4C92-920F-586EA66E9ACD}" destId="{329DD939-09BE-4035-B501-6C89E474451E}" srcOrd="0" destOrd="0" presId="urn:microsoft.com/office/officeart/2005/8/layout/vList6"/>
    <dgm:cxn modelId="{DDACC6C6-2AA3-49E9-8C66-65EED1DD29E9}" srcId="{E4C929D6-CAFF-410B-AF7E-54BD7E1EE1DF}" destId="{3DD35D26-B86C-49A6-A366-470C7B1E6262}" srcOrd="1" destOrd="0" parTransId="{456B5CBE-CAE1-4A9E-BFA9-358F943576B4}" sibTransId="{3EE45898-25B7-4E7C-ACBA-470623CE2A74}"/>
    <dgm:cxn modelId="{6D436588-C3C3-4372-BE9F-86EA988AD099}" srcId="{991DEFA1-DAAF-4C2F-9D85-D3ABFB0A2EE9}" destId="{E25C58CB-CF8C-4C92-920F-586EA66E9ACD}" srcOrd="0" destOrd="0" parTransId="{0E12C9C1-E803-4641-8EDF-026D034330B3}" sibTransId="{B969A3B5-C1B3-4972-BD1D-AD23251CFAA7}"/>
    <dgm:cxn modelId="{F7B198EE-C230-4A5C-9904-C28644F5A3BC}" type="presOf" srcId="{3DD35D26-B86C-49A6-A366-470C7B1E6262}" destId="{EA404198-0874-443A-A555-A9E8DD4348E1}" srcOrd="0" destOrd="1" presId="urn:microsoft.com/office/officeart/2005/8/layout/vList6"/>
    <dgm:cxn modelId="{DEE84501-5081-47E5-917B-702487C3B374}" type="presOf" srcId="{232B2657-1F2C-4FBA-964D-BCCD99C1350E}" destId="{329DD939-09BE-4035-B501-6C89E474451E}" srcOrd="0" destOrd="1" presId="urn:microsoft.com/office/officeart/2005/8/layout/vList6"/>
    <dgm:cxn modelId="{C40EE48E-34A8-40BE-BE5F-7C06C4BDFEFA}" type="presOf" srcId="{CB817368-6381-47A5-8314-08BC18092188}" destId="{EA404198-0874-443A-A555-A9E8DD4348E1}" srcOrd="0" destOrd="0" presId="urn:microsoft.com/office/officeart/2005/8/layout/vList6"/>
    <dgm:cxn modelId="{BF893BFC-1ACA-4ABB-9A38-C8F1BE85E0DE}" srcId="{E25C58CB-CF8C-4C92-920F-586EA66E9ACD}" destId="{232B2657-1F2C-4FBA-964D-BCCD99C1350E}" srcOrd="0" destOrd="0" parTransId="{272AB6FE-10BC-4EA7-8F75-6A61D710187D}" sibTransId="{8F805D5F-58BC-4A9C-97CD-CD93E1096C6C}"/>
    <dgm:cxn modelId="{CB23AE87-5A55-474D-909A-618BF264CDCF}" type="presOf" srcId="{E4C929D6-CAFF-410B-AF7E-54BD7E1EE1DF}" destId="{3CD4F61B-0D1E-474D-999A-E9DF29CF8138}" srcOrd="0" destOrd="0" presId="urn:microsoft.com/office/officeart/2005/8/layout/vList6"/>
    <dgm:cxn modelId="{0950F471-A2D1-46FC-814D-3068D706F323}" srcId="{AC4018A1-B98E-428B-B794-8D323C7180A8}" destId="{991DEFA1-DAAF-4C2F-9D85-D3ABFB0A2EE9}" srcOrd="1" destOrd="0" parTransId="{27CAA0BD-55B5-4C5D-B3A7-1AD27DB086F8}" sibTransId="{DC1CD305-52D1-4A22-BDF9-E72D96C85897}"/>
    <dgm:cxn modelId="{A43E5260-5124-4C3F-9792-CD77FEF03F4A}" srcId="{E4C929D6-CAFF-410B-AF7E-54BD7E1EE1DF}" destId="{CB817368-6381-47A5-8314-08BC18092188}" srcOrd="0" destOrd="0" parTransId="{FD87BA68-BFE1-4975-A70E-995948EE6238}" sibTransId="{9D9632E3-012A-48D3-A822-05CEA630EB32}"/>
    <dgm:cxn modelId="{2D7B528D-AF99-4D9D-AFBE-77778620EE28}" type="presOf" srcId="{AC4018A1-B98E-428B-B794-8D323C7180A8}" destId="{9809ADAF-15FD-4BCE-AE96-0F36C3C72BE6}" srcOrd="0" destOrd="0" presId="urn:microsoft.com/office/officeart/2005/8/layout/vList6"/>
    <dgm:cxn modelId="{5535C6AB-85CF-4950-9119-4634F2CCE745}" srcId="{AC4018A1-B98E-428B-B794-8D323C7180A8}" destId="{E4C929D6-CAFF-410B-AF7E-54BD7E1EE1DF}" srcOrd="0" destOrd="0" parTransId="{89570AA6-14FF-4751-ABE5-A12275463747}" sibTransId="{CAA4FDF0-5EB9-419E-B69A-94CB8771669C}"/>
    <dgm:cxn modelId="{7B7CF27A-67E0-4BC4-8EF3-1B0FB54799B4}" type="presOf" srcId="{1E5E8CE3-CB4D-409C-8D3E-61298C90952B}" destId="{329DD939-09BE-4035-B501-6C89E474451E}" srcOrd="0" destOrd="2" presId="urn:microsoft.com/office/officeart/2005/8/layout/vList6"/>
    <dgm:cxn modelId="{DF186B13-4F1C-40AA-B791-377692088A16}" type="presOf" srcId="{991DEFA1-DAAF-4C2F-9D85-D3ABFB0A2EE9}" destId="{CF0BABDB-A0EA-4332-8E68-ED2B37F9AEE1}" srcOrd="0" destOrd="0" presId="urn:microsoft.com/office/officeart/2005/8/layout/vList6"/>
    <dgm:cxn modelId="{E7B9EAE5-9A7D-4F45-A0EA-68B9F0D7DBF9}" type="presParOf" srcId="{9809ADAF-15FD-4BCE-AE96-0F36C3C72BE6}" destId="{966B8E7E-9917-4110-9903-E9E8958DCD80}" srcOrd="0" destOrd="0" presId="urn:microsoft.com/office/officeart/2005/8/layout/vList6"/>
    <dgm:cxn modelId="{4CEDDB06-0168-4F7C-ADF2-23C30F401BE5}" type="presParOf" srcId="{966B8E7E-9917-4110-9903-E9E8958DCD80}" destId="{3CD4F61B-0D1E-474D-999A-E9DF29CF8138}" srcOrd="0" destOrd="0" presId="urn:microsoft.com/office/officeart/2005/8/layout/vList6"/>
    <dgm:cxn modelId="{6D82E677-3917-4F2A-987A-553E16EF3D5C}" type="presParOf" srcId="{966B8E7E-9917-4110-9903-E9E8958DCD80}" destId="{EA404198-0874-443A-A555-A9E8DD4348E1}" srcOrd="1" destOrd="0" presId="urn:microsoft.com/office/officeart/2005/8/layout/vList6"/>
    <dgm:cxn modelId="{38A3FFF7-D87C-4BA5-A0F9-86067EBDE39B}" type="presParOf" srcId="{9809ADAF-15FD-4BCE-AE96-0F36C3C72BE6}" destId="{0D0CB8E8-F334-42FE-868F-B32B110309C6}" srcOrd="1" destOrd="0" presId="urn:microsoft.com/office/officeart/2005/8/layout/vList6"/>
    <dgm:cxn modelId="{93F7172E-8757-480E-AFBF-C8BB108E3EFE}" type="presParOf" srcId="{9809ADAF-15FD-4BCE-AE96-0F36C3C72BE6}" destId="{25567F54-AD54-4C8A-9B86-E3CB1C4F39D3}" srcOrd="2" destOrd="0" presId="urn:microsoft.com/office/officeart/2005/8/layout/vList6"/>
    <dgm:cxn modelId="{B8F03BFB-7808-4561-9118-D250EA0A3E50}" type="presParOf" srcId="{25567F54-AD54-4C8A-9B86-E3CB1C4F39D3}" destId="{CF0BABDB-A0EA-4332-8E68-ED2B37F9AEE1}" srcOrd="0" destOrd="0" presId="urn:microsoft.com/office/officeart/2005/8/layout/vList6"/>
    <dgm:cxn modelId="{2A4B7C4E-4925-4F7A-9AC2-AD6FB6247453}" type="presParOf" srcId="{25567F54-AD54-4C8A-9B86-E3CB1C4F39D3}" destId="{329DD939-09BE-4035-B501-6C89E474451E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EA404198-0874-443A-A555-A9E8DD4348E1}">
      <dsp:nvSpPr>
        <dsp:cNvPr id="0" name=""/>
        <dsp:cNvSpPr/>
      </dsp:nvSpPr>
      <dsp:spPr>
        <a:xfrm>
          <a:off x="2508972" y="0"/>
          <a:ext cx="5657119" cy="1680827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lumMod val="20000"/>
            <a:lumOff val="80000"/>
            <a:alpha val="9000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2400" b="1" kern="1200" dirty="0" smtClean="0">
              <a:solidFill>
                <a:schemeClr val="accent1">
                  <a:lumMod val="75000"/>
                </a:schemeClr>
              </a:solidFill>
            </a:rPr>
            <a:t>MOBILITY STRATEGY</a:t>
          </a:r>
          <a:endParaRPr lang="en-GB" sz="2400" b="1" kern="1200" dirty="0">
            <a:solidFill>
              <a:schemeClr val="accent1">
                <a:lumMod val="75000"/>
              </a:schemeClr>
            </a:solidFill>
          </a:endParaRP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2400" b="1" kern="1200" dirty="0" smtClean="0">
              <a:solidFill>
                <a:schemeClr val="accent1">
                  <a:lumMod val="75000"/>
                </a:schemeClr>
              </a:solidFill>
            </a:rPr>
            <a:t>HE&amp;RESEARCH STRATEGY</a:t>
          </a:r>
          <a:endParaRPr lang="en-GB" sz="2400" b="1" kern="1200" dirty="0">
            <a:solidFill>
              <a:schemeClr val="accent1">
                <a:lumMod val="75000"/>
              </a:schemeClr>
            </a:solidFill>
          </a:endParaRPr>
        </a:p>
      </dsp:txBody>
      <dsp:txXfrm>
        <a:off x="2508972" y="0"/>
        <a:ext cx="5657119" cy="1680827"/>
      </dsp:txXfrm>
    </dsp:sp>
    <dsp:sp modelId="{3CD4F61B-0D1E-474D-999A-E9DF29CF8138}">
      <dsp:nvSpPr>
        <dsp:cNvPr id="0" name=""/>
        <dsp:cNvSpPr/>
      </dsp:nvSpPr>
      <dsp:spPr>
        <a:xfrm>
          <a:off x="76208" y="430"/>
          <a:ext cx="2432764" cy="168082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53340" rIns="106680" bIns="5334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800" b="1" kern="1200" dirty="0" smtClean="0"/>
            <a:t>NATIONAL</a:t>
          </a:r>
          <a:endParaRPr lang="en-GB" sz="2800" b="1" kern="1200" dirty="0"/>
        </a:p>
      </dsp:txBody>
      <dsp:txXfrm>
        <a:off x="76208" y="430"/>
        <a:ext cx="2432764" cy="1680827"/>
      </dsp:txXfrm>
    </dsp:sp>
    <dsp:sp modelId="{329DD939-09BE-4035-B501-6C89E474451E}">
      <dsp:nvSpPr>
        <dsp:cNvPr id="0" name=""/>
        <dsp:cNvSpPr/>
      </dsp:nvSpPr>
      <dsp:spPr>
        <a:xfrm>
          <a:off x="2526899" y="1849341"/>
          <a:ext cx="5626507" cy="1680827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lumMod val="20000"/>
            <a:lumOff val="80000"/>
            <a:alpha val="9000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  <a:tabLst/>
          </a:pPr>
          <a:r>
            <a:rPr lang="en-GB" sz="2400" b="1" kern="1200" dirty="0" smtClean="0">
              <a:solidFill>
                <a:schemeClr val="accent1">
                  <a:lumMod val="75000"/>
                </a:schemeClr>
              </a:solidFill>
            </a:rPr>
            <a:t>STRATEGIC</a:t>
          </a:r>
          <a:endParaRPr lang="en-GB" sz="2400" b="1" kern="1200" dirty="0">
            <a:solidFill>
              <a:srgbClr val="FFC000"/>
            </a:solidFill>
          </a:endParaRPr>
        </a:p>
        <a:p>
          <a:pPr marL="457200" lvl="2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  <a:tabLst/>
          </a:pPr>
          <a:r>
            <a:rPr lang="en-US" sz="2400" b="1" kern="1200" dirty="0" smtClean="0">
              <a:solidFill>
                <a:srgbClr val="FFC000"/>
              </a:solidFill>
            </a:rPr>
            <a:t>ADOPTION of university strategies</a:t>
          </a:r>
          <a:endParaRPr lang="en-GB" sz="2400" b="1" kern="1200" dirty="0">
            <a:solidFill>
              <a:srgbClr val="FFC000"/>
            </a:solidFill>
          </a:endParaRP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  <a:tabLst/>
          </a:pPr>
          <a:r>
            <a:rPr lang="en-GB" sz="2400" b="1" kern="1200" dirty="0" smtClean="0">
              <a:solidFill>
                <a:schemeClr val="accent1">
                  <a:lumMod val="75000"/>
                </a:schemeClr>
              </a:solidFill>
            </a:rPr>
            <a:t>PRACTICAL</a:t>
          </a:r>
          <a:endParaRPr lang="en-GB" sz="2400" b="1" kern="1200" dirty="0">
            <a:solidFill>
              <a:srgbClr val="FFC000"/>
            </a:solidFill>
          </a:endParaRPr>
        </a:p>
        <a:p>
          <a:pPr marL="457200" lvl="2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  <a:tabLst/>
          </a:pPr>
          <a:r>
            <a:rPr lang="en-US" sz="2400" b="1" kern="1200" dirty="0" smtClean="0">
              <a:solidFill>
                <a:srgbClr val="FFC000"/>
              </a:solidFill>
            </a:rPr>
            <a:t>Best practices implementation </a:t>
          </a:r>
          <a:endParaRPr lang="en-GB" sz="2400" b="1" kern="1200" dirty="0">
            <a:solidFill>
              <a:srgbClr val="FFC000"/>
            </a:solidFill>
          </a:endParaRPr>
        </a:p>
      </dsp:txBody>
      <dsp:txXfrm>
        <a:off x="2526899" y="1849341"/>
        <a:ext cx="5626507" cy="1680827"/>
      </dsp:txXfrm>
    </dsp:sp>
    <dsp:sp modelId="{CF0BABDB-A0EA-4332-8E68-ED2B37F9AEE1}">
      <dsp:nvSpPr>
        <dsp:cNvPr id="0" name=""/>
        <dsp:cNvSpPr/>
      </dsp:nvSpPr>
      <dsp:spPr>
        <a:xfrm>
          <a:off x="88893" y="1849341"/>
          <a:ext cx="2438006" cy="168082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400" b="1" kern="1200" dirty="0" smtClean="0"/>
            <a:t>INSTITUTIONAL</a:t>
          </a:r>
          <a:endParaRPr lang="en-GB" sz="2400" b="1" kern="1200" dirty="0"/>
        </a:p>
      </dsp:txBody>
      <dsp:txXfrm>
        <a:off x="88893" y="1849341"/>
        <a:ext cx="2438006" cy="168082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0DC253-CEB6-4D0B-AA33-C0E9F2F3BC0B}" type="datetimeFigureOut">
              <a:rPr lang="en-US" smtClean="0"/>
              <a:pPr/>
              <a:t>2/7/2014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5D85B0-B656-4CF7-AB59-6D81E42FC5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2915632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0DC253-CEB6-4D0B-AA33-C0E9F2F3BC0B}" type="datetimeFigureOut">
              <a:rPr lang="en-US" smtClean="0"/>
              <a:pPr/>
              <a:t>2/7/2014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5D85B0-B656-4CF7-AB59-6D81E42FC5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5907694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0DC253-CEB6-4D0B-AA33-C0E9F2F3BC0B}" type="datetimeFigureOut">
              <a:rPr lang="en-US" smtClean="0"/>
              <a:pPr/>
              <a:t>2/7/2014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5D85B0-B656-4CF7-AB59-6D81E42FC5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84209726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8E956E39-0358-410B-8159-4A570EAA87A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F7B621AF-A9ED-4AF3-AD32-3DFBC31D436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algn="ctr">
              <a:defRPr>
                <a:solidFill>
                  <a:srgbClr val="00206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rgbClr val="002060"/>
                </a:solidFill>
              </a:defRPr>
            </a:lvl1pPr>
            <a:lvl2pPr>
              <a:defRPr>
                <a:solidFill>
                  <a:schemeClr val="accent1">
                    <a:lumMod val="75000"/>
                  </a:schemeClr>
                </a:solidFill>
              </a:defRPr>
            </a:lvl2pPr>
            <a:lvl3pPr>
              <a:defRPr>
                <a:solidFill>
                  <a:srgbClr val="FFC000"/>
                </a:solidFill>
              </a:defRPr>
            </a:lvl3pPr>
            <a:lvl4pPr>
              <a:defRPr>
                <a:solidFill>
                  <a:schemeClr val="accent2">
                    <a:lumMod val="75000"/>
                  </a:schemeClr>
                </a:solidFill>
              </a:defRPr>
            </a:lvl4pPr>
            <a:lvl5pPr>
              <a:defRPr>
                <a:solidFill>
                  <a:srgbClr val="002060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0DC253-CEB6-4D0B-AA33-C0E9F2F3BC0B}" type="datetimeFigureOut">
              <a:rPr lang="en-US" smtClean="0"/>
              <a:pPr/>
              <a:t>2/7/2014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5D85B0-B656-4CF7-AB59-6D81E42FC5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3883368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0DC253-CEB6-4D0B-AA33-C0E9F2F3BC0B}" type="datetimeFigureOut">
              <a:rPr lang="en-US" smtClean="0"/>
              <a:pPr/>
              <a:t>2/7/2014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5D85B0-B656-4CF7-AB59-6D81E42FC5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3204109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0DC253-CEB6-4D0B-AA33-C0E9F2F3BC0B}" type="datetimeFigureOut">
              <a:rPr lang="en-US" smtClean="0"/>
              <a:pPr/>
              <a:t>2/7/2014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5D85B0-B656-4CF7-AB59-6D81E42FC5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2220731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0DC253-CEB6-4D0B-AA33-C0E9F2F3BC0B}" type="datetimeFigureOut">
              <a:rPr lang="en-US" smtClean="0"/>
              <a:pPr/>
              <a:t>2/7/2014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5D85B0-B656-4CF7-AB59-6D81E42FC5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4723949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0DC253-CEB6-4D0B-AA33-C0E9F2F3BC0B}" type="datetimeFigureOut">
              <a:rPr lang="en-US" smtClean="0"/>
              <a:pPr/>
              <a:t>2/7/2014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5D85B0-B656-4CF7-AB59-6D81E42FC5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6082715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0DC253-CEB6-4D0B-AA33-C0E9F2F3BC0B}" type="datetimeFigureOut">
              <a:rPr lang="en-US" smtClean="0"/>
              <a:pPr/>
              <a:t>2/7/2014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5D85B0-B656-4CF7-AB59-6D81E42FC5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40128067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0DC253-CEB6-4D0B-AA33-C0E9F2F3BC0B}" type="datetimeFigureOut">
              <a:rPr lang="en-US" smtClean="0"/>
              <a:pPr/>
              <a:t>2/7/2014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5D85B0-B656-4CF7-AB59-6D81E42FC5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3957546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1766170"/>
            <a:ext cx="2949178" cy="136533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3156558"/>
            <a:ext cx="2949178" cy="2712429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0DC253-CEB6-4D0B-AA33-C0E9F2F3BC0B}" type="datetimeFigureOut">
              <a:rPr lang="en-US" smtClean="0"/>
              <a:pPr/>
              <a:t>2/7/2014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5D85B0-B656-4CF7-AB59-6D81E42FC5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0122696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5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031565" y="352600"/>
            <a:ext cx="6699076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0DC253-CEB6-4D0B-AA33-C0E9F2F3BC0B}" type="datetimeFigureOut">
              <a:rPr lang="en-US" smtClean="0"/>
              <a:pPr/>
              <a:t>2/7/2014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5D85B0-B656-4CF7-AB59-6D81E42FC5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6818296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2790578981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0" name="Rectangle 4"/>
          <p:cNvSpPr>
            <a:spLocks noGrp="1" noChangeArrowheads="1"/>
          </p:cNvSpPr>
          <p:nvPr>
            <p:ph type="ctrTitle"/>
          </p:nvPr>
        </p:nvSpPr>
        <p:spPr>
          <a:xfrm>
            <a:off x="635000" y="1617663"/>
            <a:ext cx="7772400" cy="2387600"/>
          </a:xfrm>
        </p:spPr>
        <p:txBody>
          <a:bodyPr/>
          <a:lstStyle/>
          <a:p>
            <a:r>
              <a:rPr lang="en-US" sz="4000" dirty="0">
                <a:solidFill>
                  <a:schemeClr val="accent1">
                    <a:lumMod val="75000"/>
                  </a:schemeClr>
                </a:solidFill>
              </a:rPr>
              <a:t>Enhancement of institutional capacities for participation in large scale international collaborations</a:t>
            </a:r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4678363"/>
            <a:ext cx="6440488" cy="769937"/>
          </a:xfrm>
        </p:spPr>
        <p:txBody>
          <a:bodyPr>
            <a:normAutofit/>
          </a:bodyPr>
          <a:lstStyle/>
          <a:p>
            <a:r>
              <a:rPr lang="en-US" sz="3200" b="1" dirty="0" smtClean="0">
                <a:solidFill>
                  <a:srgbClr val="00B0F0"/>
                </a:solidFill>
              </a:rPr>
              <a:t>Work Package 3</a:t>
            </a:r>
            <a:endParaRPr lang="en-US" sz="3200" b="1" dirty="0">
              <a:solidFill>
                <a:srgbClr val="00B0F0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WP3 KEY FOCUS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WP Lead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: UNS</a:t>
            </a:r>
          </a:p>
          <a:p>
            <a:pPr>
              <a:buFontTx/>
              <a:buNone/>
            </a:pPr>
            <a:endParaRPr lang="en-US" sz="1400" dirty="0"/>
          </a:p>
          <a:p>
            <a:r>
              <a:rPr lang="en-US" dirty="0"/>
              <a:t>Training content – all aspects of PM</a:t>
            </a:r>
          </a:p>
          <a:p>
            <a:r>
              <a:rPr lang="en-US" dirty="0"/>
              <a:t>NCSTD and universities: Action Plan in line with national strategies</a:t>
            </a:r>
          </a:p>
          <a:p>
            <a:r>
              <a:rPr lang="en-US" dirty="0"/>
              <a:t>Analysis of int. recruitment conditions</a:t>
            </a:r>
          </a:p>
          <a:p>
            <a:r>
              <a:rPr lang="en-US" dirty="0"/>
              <a:t>Raising awareness of the links between </a:t>
            </a:r>
            <a:r>
              <a:rPr lang="en-US" dirty="0" err="1"/>
              <a:t>internationalisation</a:t>
            </a:r>
            <a:r>
              <a:rPr lang="en-US" dirty="0"/>
              <a:t> and employability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2133600" y="274638"/>
            <a:ext cx="6553200" cy="1143000"/>
          </a:xfrm>
        </p:spPr>
        <p:txBody>
          <a:bodyPr/>
          <a:lstStyle/>
          <a:p>
            <a:pPr algn="ctr"/>
            <a:r>
              <a:rPr lang="en-US" dirty="0">
                <a:solidFill>
                  <a:srgbClr val="002060"/>
                </a:solidFill>
              </a:rPr>
              <a:t>OUTCOMES</a:t>
            </a:r>
          </a:p>
        </p:txBody>
      </p:sp>
      <p:graphicFrame>
        <p:nvGraphicFramePr>
          <p:cNvPr id="11316" name="Group 52"/>
          <p:cNvGraphicFramePr>
            <a:graphicFrameLocks noGrp="1"/>
          </p:cNvGraphicFramePr>
          <p:nvPr>
            <p:ph sz="half" idx="2"/>
          </p:nvPr>
        </p:nvGraphicFramePr>
        <p:xfrm>
          <a:off x="685800" y="1879599"/>
          <a:ext cx="8064500" cy="4150081"/>
        </p:xfrm>
        <a:graphic>
          <a:graphicData uri="http://schemas.openxmlformats.org/drawingml/2006/table">
            <a:tbl>
              <a:tblPr/>
              <a:tblGrid>
                <a:gridCol w="863996"/>
                <a:gridCol w="7200504"/>
              </a:tblGrid>
              <a:tr h="103353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+mn-lt"/>
                          <a:cs typeface="Arial" charset="0"/>
                        </a:rPr>
                        <a:t>C1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  <a:cs typeface="Arial" charset="0"/>
                        </a:rPr>
                        <a:t>Training of staff from Serbian universities for participation in large scale int. collaborations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34599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+mn-lt"/>
                          <a:cs typeface="Arial" charset="0"/>
                        </a:rPr>
                        <a:t>C2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  <a:cs typeface="Arial" charset="0"/>
                        </a:rPr>
                        <a:t>Report on conditions for the recruitment of foreign PhDs, teachers and researchers (analysis)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848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+mn-lt"/>
                          <a:cs typeface="Arial" charset="0"/>
                        </a:rPr>
                        <a:t>C3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  <a:cs typeface="Arial" charset="0"/>
                        </a:rPr>
                        <a:t>Action Plan for participation in ERA 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22678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+mn-lt"/>
                          <a:cs typeface="Arial" charset="0"/>
                        </a:rPr>
                        <a:t>C4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  <a:cs typeface="Arial" charset="0"/>
                        </a:rPr>
                        <a:t>Set of recommendations for university research project management and talent development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2209800" y="274638"/>
            <a:ext cx="6477000" cy="1143000"/>
          </a:xfrm>
        </p:spPr>
        <p:txBody>
          <a:bodyPr/>
          <a:lstStyle/>
          <a:p>
            <a:pPr algn="ctr"/>
            <a:r>
              <a:rPr lang="en-US" dirty="0">
                <a:solidFill>
                  <a:srgbClr val="002060"/>
                </a:solidFill>
              </a:rPr>
              <a:t>TIMEFRAME</a:t>
            </a:r>
          </a:p>
        </p:txBody>
      </p:sp>
      <p:graphicFrame>
        <p:nvGraphicFramePr>
          <p:cNvPr id="13392" name="Group 80"/>
          <p:cNvGraphicFramePr>
            <a:graphicFrameLocks noGrp="1"/>
          </p:cNvGraphicFramePr>
          <p:nvPr>
            <p:ph idx="1"/>
          </p:nvPr>
        </p:nvGraphicFramePr>
        <p:xfrm>
          <a:off x="457201" y="1727200"/>
          <a:ext cx="8166099" cy="4608576"/>
        </p:xfrm>
        <a:graphic>
          <a:graphicData uri="http://schemas.openxmlformats.org/drawingml/2006/table">
            <a:tbl>
              <a:tblPr/>
              <a:tblGrid>
                <a:gridCol w="874390"/>
                <a:gridCol w="7291709"/>
              </a:tblGrid>
              <a:tr h="123765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+mn-lt"/>
                          <a:cs typeface="Arial" charset="0"/>
                        </a:rPr>
                        <a:t>C1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  <a:cs typeface="Arial" charset="0"/>
                        </a:rPr>
                        <a:t>Study visits: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-"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  <a:cs typeface="Arial" charset="0"/>
                        </a:rPr>
                        <a:t> Ghent </a:t>
                      </a: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  <a:cs typeface="Arial" charset="0"/>
                        </a:rPr>
                        <a:t>in </a:t>
                      </a: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  <a:cs typeface="Arial" charset="0"/>
                        </a:rPr>
                        <a:t>mid-June 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  <a:cs typeface="Arial" charset="0"/>
                        </a:rPr>
                        <a:t>2014 (together with A2)</a:t>
                      </a:r>
                      <a:b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  <a:cs typeface="Arial" charset="0"/>
                        </a:rPr>
                      </a:b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  <a:cs typeface="Arial" charset="0"/>
                        </a:rPr>
                        <a:t>- Alicante in April 2015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23765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+mn-lt"/>
                          <a:cs typeface="Arial" charset="0"/>
                        </a:rPr>
                        <a:t>C2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  <a:cs typeface="Arial" charset="0"/>
                        </a:rPr>
                        <a:t>Analysis of potential obstacles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  <a:cs typeface="Arial" charset="0"/>
                        </a:rPr>
                        <a:t>- Secretaries General from Serbian universities (November 2015 - May 2016)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0266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+mn-lt"/>
                          <a:cs typeface="Arial" charset="0"/>
                        </a:rPr>
                        <a:t>C3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  <a:cs typeface="Arial" charset="0"/>
                        </a:rPr>
                        <a:t>Workshop on participation in ERA</a:t>
                      </a:r>
                      <a:b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  <a:cs typeface="Arial" charset="0"/>
                        </a:rPr>
                      </a:b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  <a:cs typeface="Arial" charset="0"/>
                        </a:rPr>
                        <a:t>- UB in February 2015 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23765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+mn-lt"/>
                          <a:cs typeface="Arial" charset="0"/>
                        </a:rPr>
                        <a:t>C4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533400" marR="0" lvl="0" indent="-533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AutoNum type="arabicPeriod"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  <a:cs typeface="Arial" charset="0"/>
                        </a:rPr>
                        <a:t>Set of recommendations (May – Oct 2015) </a:t>
                      </a:r>
                    </a:p>
                    <a:p>
                      <a:pPr marL="533400" marR="0" lvl="0" indent="-533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AutoNum type="arabicPeriod"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  <a:cs typeface="Arial" charset="0"/>
                        </a:rPr>
                        <a:t>Seminars (3) on employability organized by NIS in October 2014, 2015 and 2016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6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QUESTIONS</a:t>
            </a:r>
          </a:p>
        </p:txBody>
      </p:sp>
      <p:sp>
        <p:nvSpPr>
          <p:cNvPr id="33797" name="Rectangle 5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>
                <a:solidFill>
                  <a:srgbClr val="00B0F0"/>
                </a:solidFill>
              </a:rPr>
              <a:t>THANK YOU </a:t>
            </a:r>
          </a:p>
          <a:p>
            <a:r>
              <a:rPr lang="en-US" dirty="0">
                <a:solidFill>
                  <a:srgbClr val="00B0F0"/>
                </a:solidFill>
              </a:rPr>
              <a:t>FOR YOUR ATTENTION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37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37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37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379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379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3379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Dissemination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4513263"/>
            <a:ext cx="6440488" cy="769937"/>
          </a:xfrm>
        </p:spPr>
        <p:txBody>
          <a:bodyPr>
            <a:normAutofit/>
          </a:bodyPr>
          <a:lstStyle/>
          <a:p>
            <a:r>
              <a:rPr lang="en-US" sz="3200" b="1" dirty="0">
                <a:solidFill>
                  <a:srgbClr val="00B0F0"/>
                </a:solidFill>
              </a:rPr>
              <a:t>Work Package 5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WP5 KEY FOCUS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28650" y="1825625"/>
            <a:ext cx="7689850" cy="4351338"/>
          </a:xfrm>
        </p:spPr>
        <p:txBody>
          <a:bodyPr/>
          <a:lstStyle/>
          <a:p>
            <a:pPr>
              <a:buNone/>
            </a:pP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WP Lead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: UNS and </a:t>
            </a:r>
            <a:r>
              <a:rPr lang="en-US" dirty="0" err="1">
                <a:solidFill>
                  <a:schemeClr val="accent1">
                    <a:lumMod val="75000"/>
                  </a:schemeClr>
                </a:solidFill>
              </a:rPr>
              <a:t>Singidunum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 University</a:t>
            </a:r>
          </a:p>
          <a:p>
            <a:pPr>
              <a:buFontTx/>
              <a:buNone/>
            </a:pPr>
            <a:endParaRPr lang="en-US" sz="2000" dirty="0"/>
          </a:p>
          <a:p>
            <a:r>
              <a:rPr lang="en-US" dirty="0"/>
              <a:t>Conferences, press and publicity</a:t>
            </a:r>
          </a:p>
          <a:p>
            <a:r>
              <a:rPr lang="en-US" dirty="0" smtClean="0"/>
              <a:t>International </a:t>
            </a:r>
            <a:r>
              <a:rPr lang="en-US" dirty="0"/>
              <a:t>presentation of Serbian </a:t>
            </a:r>
            <a:r>
              <a:rPr lang="en-US" dirty="0" err="1"/>
              <a:t>HE&amp;Research</a:t>
            </a:r>
            <a:r>
              <a:rPr lang="en-US" dirty="0"/>
              <a:t> at EAIE  </a:t>
            </a:r>
          </a:p>
          <a:p>
            <a:r>
              <a:rPr lang="en-US" dirty="0"/>
              <a:t>Website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2032000" y="274638"/>
            <a:ext cx="6654800" cy="1143000"/>
          </a:xfrm>
        </p:spPr>
        <p:txBody>
          <a:bodyPr/>
          <a:lstStyle/>
          <a:p>
            <a:pPr algn="ctr"/>
            <a:r>
              <a:rPr lang="en-US" dirty="0">
                <a:solidFill>
                  <a:srgbClr val="002060"/>
                </a:solidFill>
              </a:rPr>
              <a:t>OUTCOMES</a:t>
            </a:r>
          </a:p>
        </p:txBody>
      </p:sp>
      <p:graphicFrame>
        <p:nvGraphicFramePr>
          <p:cNvPr id="20510" name="Group 30"/>
          <p:cNvGraphicFramePr>
            <a:graphicFrameLocks noGrp="1"/>
          </p:cNvGraphicFramePr>
          <p:nvPr>
            <p:ph sz="half" idx="2"/>
          </p:nvPr>
        </p:nvGraphicFramePr>
        <p:xfrm>
          <a:off x="611188" y="1585626"/>
          <a:ext cx="7948612" cy="4697636"/>
        </p:xfrm>
        <a:graphic>
          <a:graphicData uri="http://schemas.openxmlformats.org/drawingml/2006/table">
            <a:tbl>
              <a:tblPr/>
              <a:tblGrid>
                <a:gridCol w="851581"/>
                <a:gridCol w="7097031"/>
              </a:tblGrid>
              <a:tr h="115763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+mn-lt"/>
                          <a:cs typeface="Arial" charset="0"/>
                        </a:rPr>
                        <a:t>D1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  <a:cs typeface="Arial" charset="0"/>
                        </a:rPr>
                        <a:t>Dissemination conferences (annually) </a:t>
                      </a:r>
                      <a:b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  <a:cs typeface="Arial" charset="0"/>
                        </a:rPr>
                      </a:b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  <a:cs typeface="Arial" charset="0"/>
                        </a:rPr>
                        <a:t>	- Feb 2014, Feb 2015, Oct 2016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  <a:cs typeface="Arial" charset="0"/>
                        </a:rPr>
                        <a:t>Press conferences at the end of each year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9052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+mn-lt"/>
                          <a:cs typeface="Arial" charset="0"/>
                        </a:rPr>
                        <a:t>D2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  <a:cs typeface="Arial" charset="0"/>
                        </a:rPr>
                        <a:t>University fairs </a:t>
                      </a:r>
                      <a:b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  <a:cs typeface="Arial" charset="0"/>
                        </a:rPr>
                      </a:b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  <a:cs typeface="Arial" charset="0"/>
                        </a:rPr>
                        <a:t>	- EAIE in autumn 2014 and 2015</a:t>
                      </a:r>
                      <a:b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  <a:cs typeface="Arial" charset="0"/>
                        </a:rPr>
                      </a:b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  <a:cs typeface="Arial" charset="0"/>
                        </a:rPr>
                        <a:t>	- national </a:t>
                      </a: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  <a:cs typeface="Arial" charset="0"/>
                        </a:rPr>
                        <a:t>Edu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  <a:cs typeface="Arial" charset="0"/>
                        </a:rPr>
                        <a:t> Fairs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15763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+mn-lt"/>
                          <a:cs typeface="Arial" charset="0"/>
                        </a:rPr>
                        <a:t>D3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  <a:cs typeface="Arial" charset="0"/>
                        </a:rPr>
                        <a:t>Website on </a:t>
                      </a: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  <a:cs typeface="Arial" charset="0"/>
                        </a:rPr>
                        <a:t>internationalisation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  <a:cs typeface="Arial" charset="0"/>
                        </a:rPr>
                        <a:t> 	</a:t>
                      </a: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  <a:cs typeface="Arial" charset="0"/>
                        </a:rPr>
                        <a:t>www.</a:t>
                      </a: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+mn-lt"/>
                          <a:cs typeface="Arial" charset="0"/>
                        </a:rPr>
                        <a:t>Go</a:t>
                      </a: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B0F0"/>
                          </a:solidFill>
                          <a:effectLst/>
                          <a:latin typeface="+mn-lt"/>
                          <a:cs typeface="Arial" charset="0"/>
                        </a:rPr>
                        <a:t>International</a:t>
                      </a: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  <a:cs typeface="Arial" charset="0"/>
                        </a:rPr>
                        <a:t>.uns.ac.rs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  <a:cs typeface="Arial" charset="0"/>
                        </a:rPr>
                        <a:t>	- launch in April 2014 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2421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+mn-lt"/>
                          <a:cs typeface="Arial" charset="0"/>
                        </a:rPr>
                        <a:t>D4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  <a:cs typeface="Arial" charset="0"/>
                        </a:rPr>
                        <a:t>Printing&amp;Publishing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  <a:cs typeface="Arial" charset="0"/>
                        </a:rPr>
                        <a:t> promotional materials and PR</a:t>
                      </a:r>
                      <a:b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  <a:cs typeface="Arial" charset="0"/>
                        </a:rPr>
                      </a:b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  <a:cs typeface="Arial" charset="0"/>
                        </a:rPr>
                        <a:t>	- Visual identity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6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QUESTIONS</a:t>
            </a:r>
          </a:p>
        </p:txBody>
      </p:sp>
      <p:sp>
        <p:nvSpPr>
          <p:cNvPr id="33797" name="Rectangle 5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>
                <a:solidFill>
                  <a:srgbClr val="00B0F0"/>
                </a:solidFill>
              </a:rPr>
              <a:t>THANK YOU </a:t>
            </a:r>
          </a:p>
          <a:p>
            <a:r>
              <a:rPr lang="en-US" dirty="0">
                <a:solidFill>
                  <a:srgbClr val="00B0F0"/>
                </a:solidFill>
              </a:rPr>
              <a:t>FOR YOUR ATTENTION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37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37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37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379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379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3379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Management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4462463"/>
            <a:ext cx="6440488" cy="769937"/>
          </a:xfrm>
        </p:spPr>
        <p:txBody>
          <a:bodyPr>
            <a:normAutofit/>
          </a:bodyPr>
          <a:lstStyle/>
          <a:p>
            <a:r>
              <a:rPr lang="en-US" sz="3200" b="1" dirty="0">
                <a:solidFill>
                  <a:srgbClr val="00B0F0"/>
                </a:solidFill>
              </a:rPr>
              <a:t>Work Package 7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032000" y="4619010"/>
            <a:ext cx="5016500" cy="144655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4000" b="1" dirty="0" smtClean="0">
                <a:solidFill>
                  <a:schemeClr val="tx2">
                    <a:lumMod val="50000"/>
                  </a:schemeClr>
                </a:solidFill>
              </a:rPr>
              <a:t>KICK-OFF MEETING</a:t>
            </a:r>
          </a:p>
          <a:p>
            <a:pPr algn="ctr"/>
            <a:r>
              <a:rPr lang="en-GB" sz="2800" b="1" dirty="0" smtClean="0">
                <a:solidFill>
                  <a:schemeClr val="tx2">
                    <a:lumMod val="50000"/>
                  </a:schemeClr>
                </a:solidFill>
              </a:rPr>
              <a:t>February 7, 2014</a:t>
            </a:r>
          </a:p>
          <a:p>
            <a:pPr algn="ctr"/>
            <a:r>
              <a:rPr lang="en-GB" sz="2000" b="1" i="1" dirty="0" smtClean="0">
                <a:solidFill>
                  <a:schemeClr val="tx2">
                    <a:lumMod val="50000"/>
                  </a:schemeClr>
                </a:solidFill>
              </a:rPr>
              <a:t>University of Novi Sad, Serbia</a:t>
            </a:r>
          </a:p>
        </p:txBody>
      </p:sp>
    </p:spTree>
    <p:extLst>
      <p:ext uri="{BB962C8B-B14F-4D97-AF65-F5344CB8AC3E}">
        <p14:creationId xmlns="" xmlns:p14="http://schemas.microsoft.com/office/powerpoint/2010/main" val="2790578981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800" decel="100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" accel="100000" fill="hold">
                                          <p:stCondLst>
                                            <p:cond delay="18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WP7 </a:t>
            </a:r>
            <a:r>
              <a:rPr lang="en-US" dirty="0"/>
              <a:t>KEY FOCUS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WP Lead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: UNS</a:t>
            </a:r>
          </a:p>
          <a:p>
            <a:pPr>
              <a:buFontTx/>
              <a:buNone/>
            </a:pPr>
            <a:endParaRPr lang="en-US" sz="2000" dirty="0"/>
          </a:p>
          <a:p>
            <a:r>
              <a:rPr lang="en-US" dirty="0"/>
              <a:t>Managing project</a:t>
            </a:r>
          </a:p>
          <a:p>
            <a:r>
              <a:rPr lang="en-US" dirty="0"/>
              <a:t>Meeting organization</a:t>
            </a:r>
          </a:p>
          <a:p>
            <a:r>
              <a:rPr lang="en-US" dirty="0"/>
              <a:t>Managing activities</a:t>
            </a:r>
          </a:p>
          <a:p>
            <a:r>
              <a:rPr lang="en-US" dirty="0"/>
              <a:t>Financial management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2120900" y="274638"/>
            <a:ext cx="6565900" cy="1143000"/>
          </a:xfrm>
        </p:spPr>
        <p:txBody>
          <a:bodyPr/>
          <a:lstStyle/>
          <a:p>
            <a:pPr algn="ctr"/>
            <a:r>
              <a:rPr lang="en-US" dirty="0">
                <a:solidFill>
                  <a:srgbClr val="002060"/>
                </a:solidFill>
              </a:rPr>
              <a:t>METHODOLOGY</a:t>
            </a:r>
          </a:p>
        </p:txBody>
      </p:sp>
      <p:graphicFrame>
        <p:nvGraphicFramePr>
          <p:cNvPr id="24611" name="Group 35"/>
          <p:cNvGraphicFramePr>
            <a:graphicFrameLocks noGrp="1"/>
          </p:cNvGraphicFramePr>
          <p:nvPr>
            <p:ph sz="half" idx="2"/>
          </p:nvPr>
        </p:nvGraphicFramePr>
        <p:xfrm>
          <a:off x="611188" y="1578344"/>
          <a:ext cx="7986712" cy="4918215"/>
        </p:xfrm>
        <a:graphic>
          <a:graphicData uri="http://schemas.openxmlformats.org/drawingml/2006/table">
            <a:tbl>
              <a:tblPr/>
              <a:tblGrid>
                <a:gridCol w="855663"/>
                <a:gridCol w="7131049"/>
              </a:tblGrid>
              <a:tr h="196548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+mn-lt"/>
                          <a:cs typeface="Arial" charset="0"/>
                        </a:rPr>
                        <a:t>M1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  <a:cs typeface="Arial" charset="0"/>
                        </a:rPr>
                        <a:t>Governance bodies:</a:t>
                      </a:r>
                    </a:p>
                    <a:p>
                      <a:pPr marL="355600" marR="0" lvl="0" indent="1778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-"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C000"/>
                          </a:solidFill>
                          <a:effectLst/>
                          <a:latin typeface="+mn-lt"/>
                          <a:cs typeface="Arial" charset="0"/>
                        </a:rPr>
                        <a:t> Steering Committee and Support Team</a:t>
                      </a:r>
                    </a:p>
                    <a:p>
                      <a:pPr marL="355600" marR="0" lvl="0" indent="1778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-"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C000"/>
                          </a:solidFill>
                          <a:effectLst/>
                          <a:latin typeface="+mn-lt"/>
                          <a:cs typeface="Arial" charset="0"/>
                        </a:rPr>
                        <a:t> WP leaders – management &amp; coordination</a:t>
                      </a:r>
                    </a:p>
                    <a:p>
                      <a:pPr marL="355600" marR="0" lvl="0" indent="1778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-"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C000"/>
                          </a:solidFill>
                          <a:effectLst/>
                          <a:latin typeface="+mn-lt"/>
                          <a:cs typeface="Arial" charset="0"/>
                        </a:rPr>
                        <a:t> Public Procurement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  <a:cs typeface="Arial" charset="0"/>
                        </a:rPr>
                        <a:t>TO BE PROVIDED by February 14!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4461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+mn-lt"/>
                          <a:cs typeface="Arial" charset="0"/>
                        </a:rPr>
                        <a:t>M2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  <a:cs typeface="Arial" charset="0"/>
                        </a:rPr>
                        <a:t>SC meetings </a:t>
                      </a:r>
                      <a:b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  <a:cs typeface="Arial" charset="0"/>
                        </a:rPr>
                      </a:b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  <a:cs typeface="Arial" charset="0"/>
                        </a:rPr>
                        <a:t>	Feb 2014, Feb 2015, Nov 2015, Oct 2016 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3096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+mn-lt"/>
                          <a:cs typeface="Arial" charset="0"/>
                        </a:rPr>
                        <a:t>M3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  <a:cs typeface="Arial" charset="0"/>
                        </a:rPr>
                        <a:t>Activity management </a:t>
                      </a:r>
                      <a:b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  <a:cs typeface="Arial" charset="0"/>
                        </a:rPr>
                      </a:b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  <a:cs typeface="Arial" charset="0"/>
                        </a:rPr>
                        <a:t>- Each partner all the time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3779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+mn-lt"/>
                          <a:cs typeface="Arial" charset="0"/>
                        </a:rPr>
                        <a:t>M4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  <a:cs typeface="Arial" charset="0"/>
                        </a:rPr>
                        <a:t>Financial management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  <a:cs typeface="Arial" charset="0"/>
                        </a:rPr>
                        <a:t>- Each partner all the time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IMPORTANT (1)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507413" cy="4525963"/>
          </a:xfrm>
        </p:spPr>
        <p:txBody>
          <a:bodyPr/>
          <a:lstStyle/>
          <a:p>
            <a:endParaRPr lang="en-US" sz="2800" b="1" dirty="0" smtClean="0"/>
          </a:p>
          <a:p>
            <a:r>
              <a:rPr lang="en-US" sz="2800" b="1" dirty="0" smtClean="0"/>
              <a:t>PARTNERSHIP </a:t>
            </a:r>
            <a:r>
              <a:rPr lang="en-US" sz="2800" b="1" dirty="0"/>
              <a:t>AGREEMENTS</a:t>
            </a:r>
          </a:p>
          <a:p>
            <a:pPr lvl="1"/>
            <a:r>
              <a:rPr lang="en-US" sz="2400" dirty="0"/>
              <a:t>Submitted to partners by Monday, 17/02</a:t>
            </a:r>
          </a:p>
          <a:p>
            <a:pPr lvl="1"/>
            <a:r>
              <a:rPr lang="en-US" sz="2400" dirty="0"/>
              <a:t>First installment upon receipt of all PAs signed</a:t>
            </a:r>
          </a:p>
          <a:p>
            <a:r>
              <a:rPr lang="en-US" sz="2800" b="1" dirty="0"/>
              <a:t>CONTACTS</a:t>
            </a:r>
          </a:p>
          <a:p>
            <a:pPr lvl="1"/>
            <a:r>
              <a:rPr lang="en-US" sz="2400" dirty="0" smtClean="0"/>
              <a:t>Please send </a:t>
            </a:r>
            <a:r>
              <a:rPr lang="en-US" sz="2400" dirty="0"/>
              <a:t>list to UNS by Friday, 14/02 </a:t>
            </a:r>
          </a:p>
          <a:p>
            <a:r>
              <a:rPr lang="en-US" sz="2800" b="1" dirty="0"/>
              <a:t>EQUIPMENT</a:t>
            </a:r>
          </a:p>
          <a:p>
            <a:pPr lvl="1"/>
            <a:r>
              <a:rPr lang="en-US" sz="2400" dirty="0"/>
              <a:t>UNS starts Public Procurement procedure in March</a:t>
            </a:r>
          </a:p>
          <a:p>
            <a:pPr lvl="1"/>
            <a:r>
              <a:rPr lang="en-US" sz="2400" dirty="0"/>
              <a:t>Please prepare specification corrections if needed within the allocated budget by the end of February</a:t>
            </a:r>
          </a:p>
          <a:p>
            <a:pPr lvl="1"/>
            <a:endParaRPr lang="en-US" sz="2400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IMPORTANT (2)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5068888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800" b="1" dirty="0"/>
              <a:t>REPORTING</a:t>
            </a:r>
          </a:p>
          <a:p>
            <a:pPr lvl="1">
              <a:lnSpc>
                <a:spcPct val="90000"/>
              </a:lnSpc>
            </a:pPr>
            <a:r>
              <a:rPr lang="en-US" sz="2400" dirty="0"/>
              <a:t>Please keep all financial and technical documentation in good order!</a:t>
            </a:r>
          </a:p>
          <a:p>
            <a:pPr lvl="1">
              <a:lnSpc>
                <a:spcPct val="90000"/>
              </a:lnSpc>
            </a:pPr>
            <a:r>
              <a:rPr lang="en-US" sz="2400" dirty="0"/>
              <a:t>All national financial requirements have to be accompanied with relevant TEMPUS forms (Conventions, Time sheets, IMRs, etc) </a:t>
            </a:r>
          </a:p>
          <a:p>
            <a:pPr lvl="1">
              <a:lnSpc>
                <a:spcPct val="90000"/>
              </a:lnSpc>
            </a:pPr>
            <a:r>
              <a:rPr lang="en-US" sz="2400" dirty="0"/>
              <a:t>Intermediate Report in May 2015</a:t>
            </a:r>
          </a:p>
          <a:p>
            <a:pPr lvl="2">
              <a:lnSpc>
                <a:spcPct val="90000"/>
              </a:lnSpc>
            </a:pPr>
            <a:r>
              <a:rPr lang="en-US" sz="2000" b="1" dirty="0"/>
              <a:t>NARRATIVE REPORT AND FINANCIAL STATEMENT</a:t>
            </a:r>
          </a:p>
          <a:p>
            <a:pPr lvl="1">
              <a:lnSpc>
                <a:spcPct val="90000"/>
              </a:lnSpc>
            </a:pPr>
            <a:r>
              <a:rPr lang="en-US" sz="2400" dirty="0"/>
              <a:t>Exchange rate: </a:t>
            </a:r>
          </a:p>
          <a:p>
            <a:pPr lvl="2">
              <a:lnSpc>
                <a:spcPct val="90000"/>
              </a:lnSpc>
            </a:pPr>
            <a:r>
              <a:rPr lang="en-US" sz="2000" b="1" dirty="0"/>
              <a:t>114,619 RSD/EUR </a:t>
            </a:r>
          </a:p>
          <a:p>
            <a:pPr lvl="2">
              <a:lnSpc>
                <a:spcPct val="90000"/>
              </a:lnSpc>
            </a:pPr>
            <a:r>
              <a:rPr lang="en-US" sz="2000" b="1" dirty="0"/>
              <a:t>296,80 HUF/EUR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sz="2400" dirty="0"/>
              <a:t>	from the beginning of the project to the second installment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6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QUESTIONS</a:t>
            </a:r>
          </a:p>
        </p:txBody>
      </p:sp>
      <p:sp>
        <p:nvSpPr>
          <p:cNvPr id="33797" name="Rectangle 5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>
                <a:solidFill>
                  <a:srgbClr val="00B0F0"/>
                </a:solidFill>
              </a:rPr>
              <a:t>THANK YOU </a:t>
            </a:r>
          </a:p>
          <a:p>
            <a:r>
              <a:rPr lang="en-US" dirty="0">
                <a:solidFill>
                  <a:srgbClr val="00B0F0"/>
                </a:solidFill>
              </a:rPr>
              <a:t>FOR YOUR ATTENTION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37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37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37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379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379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3379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FINANCIAL ISSUES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PROJECT BUDGET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b="1" dirty="0"/>
              <a:t>TOTAL BUDGET: 	</a:t>
            </a:r>
            <a:r>
              <a:rPr lang="en-US" b="1" dirty="0" smtClean="0"/>
              <a:t>	791,514.31 </a:t>
            </a:r>
            <a:r>
              <a:rPr lang="en-US" b="1" dirty="0"/>
              <a:t>EUR</a:t>
            </a:r>
          </a:p>
          <a:p>
            <a:pPr>
              <a:lnSpc>
                <a:spcPct val="90000"/>
              </a:lnSpc>
            </a:pPr>
            <a:endParaRPr lang="en-US" sz="2000" dirty="0"/>
          </a:p>
          <a:p>
            <a:pPr>
              <a:lnSpc>
                <a:spcPct val="90000"/>
              </a:lnSpc>
            </a:pPr>
            <a:r>
              <a:rPr lang="en-US" dirty="0"/>
              <a:t>EC CONTRIBUTION: 	</a:t>
            </a:r>
            <a:r>
              <a:rPr lang="en-US" dirty="0" smtClean="0"/>
              <a:t> 712,362.85 </a:t>
            </a:r>
            <a:r>
              <a:rPr lang="en-US" dirty="0"/>
              <a:t>EUR</a:t>
            </a:r>
          </a:p>
          <a:p>
            <a:pPr>
              <a:lnSpc>
                <a:spcPct val="90000"/>
              </a:lnSpc>
            </a:pPr>
            <a:r>
              <a:rPr lang="en-US" dirty="0"/>
              <a:t>CO-FINANCING:		  </a:t>
            </a:r>
            <a:r>
              <a:rPr lang="en-US" dirty="0" smtClean="0"/>
              <a:t> 79,151.46 </a:t>
            </a:r>
            <a:r>
              <a:rPr lang="en-US" dirty="0"/>
              <a:t>EUR</a:t>
            </a:r>
          </a:p>
          <a:p>
            <a:pPr>
              <a:lnSpc>
                <a:spcPct val="90000"/>
              </a:lnSpc>
            </a:pPr>
            <a:endParaRPr lang="en-US" sz="2000" dirty="0"/>
          </a:p>
          <a:p>
            <a:pPr>
              <a:lnSpc>
                <a:spcPct val="90000"/>
              </a:lnSpc>
            </a:pPr>
            <a:r>
              <a:rPr lang="en-US" dirty="0"/>
              <a:t>INDIRECT COSTS:	  </a:t>
            </a:r>
            <a:r>
              <a:rPr lang="en-US" dirty="0" smtClean="0"/>
              <a:t>	   51,781.31 </a:t>
            </a:r>
            <a:r>
              <a:rPr lang="en-US" dirty="0"/>
              <a:t>EUR</a:t>
            </a:r>
          </a:p>
          <a:p>
            <a:pPr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r>
              <a:rPr lang="en-US" dirty="0"/>
              <a:t>REDUCTION: </a:t>
            </a:r>
            <a:r>
              <a:rPr lang="en-US" dirty="0" smtClean="0"/>
              <a:t>	</a:t>
            </a:r>
            <a:r>
              <a:rPr lang="en-US" b="1" dirty="0" smtClean="0"/>
              <a:t>- 10</a:t>
            </a:r>
            <a:r>
              <a:rPr lang="en-US" b="1" dirty="0"/>
              <a:t>% in Travel and Other Costs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BUDGET BREAKDOWN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889000" y="1752600"/>
          <a:ext cx="7124699" cy="4067866"/>
        </p:xfrm>
        <a:graphic>
          <a:graphicData uri="http://schemas.openxmlformats.org/drawingml/2006/table">
            <a:tbl>
              <a:tblPr/>
              <a:tblGrid>
                <a:gridCol w="2921000"/>
                <a:gridCol w="1866900"/>
                <a:gridCol w="2336799"/>
              </a:tblGrid>
              <a:tr h="489868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2000" b="1" i="0" u="none" strike="noStrike" dirty="0">
                          <a:solidFill>
                            <a:srgbClr val="00B0F0"/>
                          </a:solidFill>
                          <a:latin typeface="+mn-lt"/>
                        </a:rPr>
                        <a:t>Direct costs</a:t>
                      </a:r>
                    </a:p>
                  </a:txBody>
                  <a:tcPr marL="8860" marR="8860" marT="886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800" b="1" i="0" u="none" strike="noStrike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</a:rPr>
                        <a:t>€</a:t>
                      </a:r>
                      <a:r>
                        <a:rPr lang="en-GB" sz="1800" b="1" i="0" u="none" strike="noStrike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</a:rPr>
                        <a:t> </a:t>
                      </a:r>
                    </a:p>
                  </a:txBody>
                  <a:tcPr marL="8860" marR="8860" marT="886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b="0" i="0" u="none" strike="noStrike" dirty="0">
                          <a:solidFill>
                            <a:srgbClr val="FFC000"/>
                          </a:solidFill>
                          <a:latin typeface="+mn-lt"/>
                        </a:rPr>
                        <a:t> </a:t>
                      </a:r>
                      <a:r>
                        <a:rPr lang="en-GB" sz="1800" b="1" i="0" u="none" strike="noStrike" dirty="0" smtClean="0">
                          <a:solidFill>
                            <a:srgbClr val="FFC000"/>
                          </a:solidFill>
                          <a:latin typeface="+mn-lt"/>
                        </a:rPr>
                        <a:t>CONDITIONS</a:t>
                      </a:r>
                    </a:p>
                  </a:txBody>
                  <a:tcPr marL="8860" marR="8860" marT="886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86737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2000" b="1" i="0" u="none" strike="noStrike" dirty="0">
                          <a:solidFill>
                            <a:srgbClr val="00B0F0"/>
                          </a:solidFill>
                          <a:latin typeface="+mn-lt"/>
                        </a:rPr>
                        <a:t>Staff costs</a:t>
                      </a:r>
                    </a:p>
                  </a:txBody>
                  <a:tcPr marL="8860" marR="8860" marT="886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2000" b="0" i="0" u="none" strike="noStrike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</a:rPr>
                        <a:t>292,336.00</a:t>
                      </a:r>
                      <a:endParaRPr lang="en-GB" sz="2000" b="0" i="0" u="none" strike="noStrike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+mn-lt"/>
                      </a:endParaRPr>
                    </a:p>
                  </a:txBody>
                  <a:tcPr marL="8860" marR="106326" marT="886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1" u="none" strike="noStrike" dirty="0">
                          <a:solidFill>
                            <a:srgbClr val="FFC000"/>
                          </a:solidFill>
                          <a:latin typeface="+mn-lt"/>
                        </a:rPr>
                        <a:t>Cannot exceed 40% of the total eligible direct costs </a:t>
                      </a:r>
                    </a:p>
                  </a:txBody>
                  <a:tcPr marL="8860" marR="8860" marT="886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7384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1" i="0" u="none" strike="noStrike" dirty="0">
                          <a:solidFill>
                            <a:srgbClr val="00B0F0"/>
                          </a:solidFill>
                          <a:latin typeface="+mn-lt"/>
                        </a:rPr>
                        <a:t>Travel </a:t>
                      </a:r>
                      <a:r>
                        <a:rPr lang="en-US" sz="2000" b="1" i="0" u="none" strike="noStrike" dirty="0" smtClean="0">
                          <a:solidFill>
                            <a:srgbClr val="00B0F0"/>
                          </a:solidFill>
                          <a:latin typeface="+mn-lt"/>
                        </a:rPr>
                        <a:t>&amp; Stay Costs </a:t>
                      </a:r>
                      <a:endParaRPr lang="en-US" sz="2000" b="1" i="0" u="none" strike="noStrike" dirty="0">
                        <a:solidFill>
                          <a:srgbClr val="00B0F0"/>
                        </a:solidFill>
                        <a:latin typeface="+mn-lt"/>
                      </a:endParaRPr>
                    </a:p>
                  </a:txBody>
                  <a:tcPr marL="8860" marR="8860" marT="886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2000" b="0" i="0" u="none" strike="noStrike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</a:rPr>
                        <a:t>198,882.00</a:t>
                      </a:r>
                      <a:endParaRPr lang="en-GB" sz="2000" b="0" i="0" u="none" strike="noStrike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+mn-lt"/>
                      </a:endParaRPr>
                    </a:p>
                  </a:txBody>
                  <a:tcPr marL="8860" marR="106326" marT="886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800" b="0" i="0" u="none" strike="noStrike" dirty="0">
                          <a:solidFill>
                            <a:srgbClr val="FFC000"/>
                          </a:solidFill>
                          <a:latin typeface="+mn-lt"/>
                        </a:rPr>
                        <a:t> </a:t>
                      </a:r>
                    </a:p>
                  </a:txBody>
                  <a:tcPr marL="8860" marR="8860" marT="886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438303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2000" b="1" i="0" u="none" strike="noStrike" dirty="0">
                          <a:solidFill>
                            <a:srgbClr val="00B0F0"/>
                          </a:solidFill>
                          <a:latin typeface="+mn-lt"/>
                        </a:rPr>
                        <a:t>Equipment</a:t>
                      </a:r>
                    </a:p>
                  </a:txBody>
                  <a:tcPr marL="8860" marR="8860" marT="886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2000" b="0" i="0" u="none" strike="noStrike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</a:rPr>
                        <a:t>181,750.00</a:t>
                      </a:r>
                      <a:endParaRPr lang="en-GB" sz="2000" b="0" i="0" u="none" strike="noStrike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+mn-lt"/>
                      </a:endParaRPr>
                    </a:p>
                  </a:txBody>
                  <a:tcPr marL="8860" marR="106326" marT="886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1" u="none" strike="noStrike" dirty="0">
                          <a:solidFill>
                            <a:srgbClr val="FFC000"/>
                          </a:solidFill>
                          <a:latin typeface="+mn-lt"/>
                        </a:rPr>
                        <a:t>Cannot exceed 30% of the total eligible direct costs </a:t>
                      </a:r>
                    </a:p>
                  </a:txBody>
                  <a:tcPr marL="8860" marR="8860" marT="886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476976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2000" b="1" i="0" u="none" strike="noStrike" dirty="0">
                          <a:solidFill>
                            <a:srgbClr val="00B0F0"/>
                          </a:solidFill>
                          <a:latin typeface="+mn-lt"/>
                        </a:rPr>
                        <a:t>Printing </a:t>
                      </a:r>
                      <a:r>
                        <a:rPr lang="en-GB" sz="2000" b="1" i="0" u="none" strike="noStrike" dirty="0" smtClean="0">
                          <a:solidFill>
                            <a:srgbClr val="00B0F0"/>
                          </a:solidFill>
                          <a:latin typeface="+mn-lt"/>
                        </a:rPr>
                        <a:t>&amp; </a:t>
                      </a:r>
                      <a:r>
                        <a:rPr lang="en-GB" sz="2000" b="1" i="0" u="none" strike="noStrike" dirty="0">
                          <a:solidFill>
                            <a:srgbClr val="00B0F0"/>
                          </a:solidFill>
                          <a:latin typeface="+mn-lt"/>
                        </a:rPr>
                        <a:t>Publishing</a:t>
                      </a:r>
                    </a:p>
                  </a:txBody>
                  <a:tcPr marL="8860" marR="8860" marT="886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2000" b="0" i="0" u="none" strike="noStrike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</a:rPr>
                        <a:t>25,500.00</a:t>
                      </a:r>
                      <a:endParaRPr lang="en-GB" sz="2000" b="0" i="0" u="none" strike="noStrike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+mn-lt"/>
                      </a:endParaRPr>
                    </a:p>
                  </a:txBody>
                  <a:tcPr marL="8860" marR="106326" marT="886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800" b="0" i="0" u="none" strike="noStrike" dirty="0">
                          <a:solidFill>
                            <a:srgbClr val="FFC000"/>
                          </a:solidFill>
                          <a:latin typeface="+mn-lt"/>
                        </a:rPr>
                        <a:t> </a:t>
                      </a:r>
                    </a:p>
                  </a:txBody>
                  <a:tcPr marL="8860" marR="8860" marT="886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412519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2000" b="1" i="0" u="none" strike="noStrike" dirty="0">
                          <a:solidFill>
                            <a:srgbClr val="00B0F0"/>
                          </a:solidFill>
                          <a:latin typeface="+mn-lt"/>
                        </a:rPr>
                        <a:t>Other costs</a:t>
                      </a:r>
                    </a:p>
                  </a:txBody>
                  <a:tcPr marL="8860" marR="8860" marT="886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2000" b="0" i="0" u="none" strike="noStrike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</a:rPr>
                        <a:t>41,265.00</a:t>
                      </a:r>
                      <a:endParaRPr lang="en-GB" sz="2000" b="0" i="0" u="none" strike="noStrike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+mn-lt"/>
                      </a:endParaRPr>
                    </a:p>
                  </a:txBody>
                  <a:tcPr marL="8860" marR="106326" marT="886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800" b="0" i="0" u="none" strike="noStrike" dirty="0">
                          <a:solidFill>
                            <a:srgbClr val="FFC000"/>
                          </a:solidFill>
                          <a:latin typeface="+mn-lt"/>
                        </a:rPr>
                        <a:t> </a:t>
                      </a:r>
                    </a:p>
                  </a:txBody>
                  <a:tcPr marL="8860" marR="8860" marT="886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73845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2000" b="1" i="0" u="none" strike="noStrike" dirty="0">
                          <a:solidFill>
                            <a:srgbClr val="00B0F0"/>
                          </a:solidFill>
                          <a:latin typeface="+mn-lt"/>
                        </a:rPr>
                        <a:t>Total Eligible Direct Costs</a:t>
                      </a:r>
                    </a:p>
                  </a:txBody>
                  <a:tcPr marL="8860" marR="8860" marT="886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2000" b="0" i="0" u="none" strike="noStrike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</a:rPr>
                        <a:t>739,733.00</a:t>
                      </a:r>
                      <a:endParaRPr lang="en-GB" sz="2000" b="0" i="0" u="none" strike="noStrike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+mn-lt"/>
                      </a:endParaRPr>
                    </a:p>
                  </a:txBody>
                  <a:tcPr marL="8860" marR="106326" marT="886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800" b="0" i="0" u="none" strike="noStrike" dirty="0">
                          <a:solidFill>
                            <a:srgbClr val="FFC000"/>
                          </a:solidFill>
                          <a:latin typeface="+mn-lt"/>
                        </a:rPr>
                        <a:t> </a:t>
                      </a:r>
                    </a:p>
                  </a:txBody>
                  <a:tcPr marL="8860" marR="8860" marT="886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489868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2000" b="1" i="0" u="none" strike="noStrike" dirty="0">
                          <a:solidFill>
                            <a:srgbClr val="00B0F0"/>
                          </a:solidFill>
                          <a:latin typeface="+mn-lt"/>
                        </a:rPr>
                        <a:t>Indirect Costs </a:t>
                      </a:r>
                    </a:p>
                  </a:txBody>
                  <a:tcPr marL="8860" marR="8860" marT="886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2000" b="0" i="0" u="none" strike="noStrike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</a:rPr>
                        <a:t>51,781.31</a:t>
                      </a:r>
                      <a:endParaRPr lang="en-GB" sz="2000" b="0" i="0" u="none" strike="noStrike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+mn-lt"/>
                      </a:endParaRPr>
                    </a:p>
                  </a:txBody>
                  <a:tcPr marL="8860" marR="106326" marT="886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1" u="none" strike="noStrike" dirty="0">
                          <a:solidFill>
                            <a:srgbClr val="FFC000"/>
                          </a:solidFill>
                          <a:latin typeface="+mn-lt"/>
                        </a:rPr>
                        <a:t>Flat rate funding of 7% of the total eligible direct costs </a:t>
                      </a:r>
                    </a:p>
                  </a:txBody>
                  <a:tcPr marL="8860" marR="8860" marT="886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451193"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b="1" i="0" u="none" strike="noStrike" dirty="0">
                          <a:solidFill>
                            <a:srgbClr val="00B0F0"/>
                          </a:solidFill>
                          <a:latin typeface="+mn-lt"/>
                        </a:rPr>
                        <a:t>TOTAL ELIGIBLE COSTS</a:t>
                      </a:r>
                    </a:p>
                  </a:txBody>
                  <a:tcPr marL="8860" marR="8860" marT="8860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2000" b="1" i="0" u="none" strike="noStrike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</a:rPr>
                        <a:t>791,514.31</a:t>
                      </a:r>
                      <a:endParaRPr lang="en-GB" sz="2000" b="1" i="0" u="none" strike="noStrike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+mn-lt"/>
                      </a:endParaRPr>
                    </a:p>
                  </a:txBody>
                  <a:tcPr marL="8860" marR="106326" marT="886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1600" b="0" i="1" u="none" strike="noStrike" dirty="0">
                        <a:solidFill>
                          <a:srgbClr val="FFC000"/>
                        </a:solidFill>
                        <a:latin typeface="+mn-lt"/>
                      </a:endParaRPr>
                    </a:p>
                  </a:txBody>
                  <a:tcPr marL="8860" marR="8860" marT="886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BREAKDOWN: Partners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2692400" y="1658622"/>
          <a:ext cx="4203700" cy="4500800"/>
        </p:xfrm>
        <a:graphic>
          <a:graphicData uri="http://schemas.openxmlformats.org/drawingml/2006/table">
            <a:tbl>
              <a:tblPr/>
              <a:tblGrid>
                <a:gridCol w="1625600"/>
                <a:gridCol w="1181100"/>
                <a:gridCol w="1397000"/>
              </a:tblGrid>
              <a:tr h="0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800" b="1" i="0" u="none" strike="noStrike" dirty="0">
                          <a:solidFill>
                            <a:srgbClr val="00B0F0"/>
                          </a:solidFill>
                          <a:latin typeface="+mn-lt"/>
                        </a:rPr>
                        <a:t>UNS</a:t>
                      </a:r>
                    </a:p>
                  </a:txBody>
                  <a:tcPr marL="6980" marR="6980" marT="698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800" b="0" i="0" u="none" strike="noStrike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</a:rPr>
                        <a:t>RS</a:t>
                      </a:r>
                    </a:p>
                  </a:txBody>
                  <a:tcPr marL="6980" marR="6980" marT="698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ctr">
                        <a:tabLst>
                          <a:tab pos="1790700" algn="l"/>
                        </a:tabLst>
                      </a:pPr>
                      <a:r>
                        <a:rPr lang="en-GB" sz="1800" b="1" i="0" u="none" strike="noStrike" dirty="0" smtClean="0">
                          <a:solidFill>
                            <a:srgbClr val="FFC000"/>
                          </a:solidFill>
                          <a:latin typeface="+mn-lt"/>
                        </a:rPr>
                        <a:t>271,141.21</a:t>
                      </a:r>
                      <a:endParaRPr lang="en-GB" sz="1800" b="1" i="0" u="none" strike="noStrike" dirty="0">
                        <a:solidFill>
                          <a:srgbClr val="FFC000"/>
                        </a:solidFill>
                        <a:latin typeface="+mn-lt"/>
                      </a:endParaRPr>
                    </a:p>
                  </a:txBody>
                  <a:tcPr marL="6980" marR="6980" marT="698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74250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800" b="1" i="0" u="none" strike="noStrike" dirty="0">
                          <a:solidFill>
                            <a:srgbClr val="00B0F0"/>
                          </a:solidFill>
                          <a:latin typeface="+mn-lt"/>
                        </a:rPr>
                        <a:t>UB</a:t>
                      </a:r>
                    </a:p>
                  </a:txBody>
                  <a:tcPr marL="6980" marR="6980" marT="698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800" b="0" i="0" u="none" strike="noStrike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</a:rPr>
                        <a:t>RS</a:t>
                      </a:r>
                    </a:p>
                  </a:txBody>
                  <a:tcPr marL="6980" marR="6980" marT="698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800" b="1" i="0" u="none" strike="noStrike" dirty="0" smtClean="0">
                          <a:solidFill>
                            <a:srgbClr val="FFC000"/>
                          </a:solidFill>
                          <a:latin typeface="+mn-lt"/>
                        </a:rPr>
                        <a:t>77,746.20</a:t>
                      </a:r>
                      <a:endParaRPr lang="en-GB" sz="1800" b="1" i="0" u="none" strike="noStrike" dirty="0">
                        <a:solidFill>
                          <a:srgbClr val="FFC000"/>
                        </a:solidFill>
                        <a:latin typeface="+mn-lt"/>
                      </a:endParaRPr>
                    </a:p>
                  </a:txBody>
                  <a:tcPr marL="6980" marR="6980" marT="698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74250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800" b="1" i="0" u="none" strike="noStrike" dirty="0">
                          <a:solidFill>
                            <a:srgbClr val="00B0F0"/>
                          </a:solidFill>
                          <a:latin typeface="+mn-lt"/>
                        </a:rPr>
                        <a:t>UNI</a:t>
                      </a:r>
                    </a:p>
                  </a:txBody>
                  <a:tcPr marL="6980" marR="6980" marT="698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800" b="0" i="0" u="none" strike="noStrike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</a:rPr>
                        <a:t>RS</a:t>
                      </a:r>
                    </a:p>
                  </a:txBody>
                  <a:tcPr marL="6980" marR="6980" marT="698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800" b="1" i="0" u="none" strike="noStrike" dirty="0" smtClean="0">
                          <a:solidFill>
                            <a:srgbClr val="FFC000"/>
                          </a:solidFill>
                          <a:latin typeface="+mn-lt"/>
                        </a:rPr>
                        <a:t>70,316.12</a:t>
                      </a:r>
                      <a:endParaRPr lang="en-GB" sz="1800" b="1" i="0" u="none" strike="noStrike" dirty="0">
                        <a:solidFill>
                          <a:srgbClr val="FFC000"/>
                        </a:solidFill>
                        <a:latin typeface="+mn-lt"/>
                      </a:endParaRPr>
                    </a:p>
                  </a:txBody>
                  <a:tcPr marL="6980" marR="6980" marT="698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74250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800" b="1" i="0" u="none" strike="noStrike" dirty="0">
                          <a:solidFill>
                            <a:srgbClr val="00B0F0"/>
                          </a:solidFill>
                          <a:latin typeface="+mn-lt"/>
                        </a:rPr>
                        <a:t>UNIKG</a:t>
                      </a:r>
                    </a:p>
                  </a:txBody>
                  <a:tcPr marL="6980" marR="6980" marT="698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800" b="0" i="0" u="none" strike="noStrike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</a:rPr>
                        <a:t>RS</a:t>
                      </a:r>
                    </a:p>
                  </a:txBody>
                  <a:tcPr marL="6980" marR="6980" marT="698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800" b="1" i="0" u="none" strike="noStrike" dirty="0" smtClean="0">
                          <a:solidFill>
                            <a:srgbClr val="FFC000"/>
                          </a:solidFill>
                          <a:latin typeface="+mn-lt"/>
                        </a:rPr>
                        <a:t>65,057.07</a:t>
                      </a:r>
                      <a:endParaRPr lang="en-GB" sz="1800" b="1" i="0" u="none" strike="noStrike" dirty="0">
                        <a:solidFill>
                          <a:srgbClr val="FFC000"/>
                        </a:solidFill>
                        <a:latin typeface="+mn-lt"/>
                      </a:endParaRPr>
                    </a:p>
                  </a:txBody>
                  <a:tcPr marL="6980" marR="6980" marT="698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74250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800" b="1" i="0" u="none" strike="noStrike" dirty="0">
                          <a:solidFill>
                            <a:srgbClr val="00B0F0"/>
                          </a:solidFill>
                          <a:latin typeface="+mn-lt"/>
                        </a:rPr>
                        <a:t>SUNP</a:t>
                      </a:r>
                    </a:p>
                  </a:txBody>
                  <a:tcPr marL="6980" marR="6980" marT="698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800" b="0" i="0" u="none" strike="noStrike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</a:rPr>
                        <a:t>RS</a:t>
                      </a:r>
                    </a:p>
                  </a:txBody>
                  <a:tcPr marL="6980" marR="6980" marT="698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800" b="1" i="0" u="none" strike="noStrike" dirty="0" smtClean="0">
                          <a:solidFill>
                            <a:srgbClr val="FFC000"/>
                          </a:solidFill>
                          <a:latin typeface="+mn-lt"/>
                        </a:rPr>
                        <a:t>65,324.57</a:t>
                      </a:r>
                      <a:endParaRPr lang="en-GB" sz="1800" b="1" i="0" u="none" strike="noStrike" dirty="0">
                        <a:solidFill>
                          <a:srgbClr val="FFC000"/>
                        </a:solidFill>
                        <a:latin typeface="+mn-lt"/>
                      </a:endParaRPr>
                    </a:p>
                  </a:txBody>
                  <a:tcPr marL="6980" marR="6980" marT="698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74250"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b="1" i="0" u="none" strike="noStrike" dirty="0">
                          <a:solidFill>
                            <a:srgbClr val="00B0F0"/>
                          </a:solidFill>
                          <a:latin typeface="+mn-lt"/>
                        </a:rPr>
                        <a:t>SUB</a:t>
                      </a:r>
                    </a:p>
                  </a:txBody>
                  <a:tcPr marL="6980" marR="6980" marT="6980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800" b="0" i="0" u="none" strike="noStrike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</a:rPr>
                        <a:t>RS</a:t>
                      </a:r>
                    </a:p>
                  </a:txBody>
                  <a:tcPr marL="6980" marR="6980" marT="698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800" b="1" i="0" u="none" strike="noStrike" dirty="0" smtClean="0">
                          <a:solidFill>
                            <a:srgbClr val="FFC000"/>
                          </a:solidFill>
                          <a:latin typeface="+mn-lt"/>
                        </a:rPr>
                        <a:t>66,758.37</a:t>
                      </a:r>
                      <a:endParaRPr lang="en-GB" sz="1800" b="1" i="0" u="none" strike="noStrike" dirty="0">
                        <a:solidFill>
                          <a:srgbClr val="FFC000"/>
                        </a:solidFill>
                        <a:latin typeface="+mn-lt"/>
                      </a:endParaRPr>
                    </a:p>
                  </a:txBody>
                  <a:tcPr marL="6980" marR="6980" marT="698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74250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800" b="1" i="0" u="none" strike="noStrike">
                          <a:solidFill>
                            <a:srgbClr val="00B0F0"/>
                          </a:solidFill>
                          <a:latin typeface="+mn-lt"/>
                        </a:rPr>
                        <a:t>Uni Graz</a:t>
                      </a:r>
                    </a:p>
                  </a:txBody>
                  <a:tcPr marL="6980" marR="6980" marT="698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800" b="0" i="0" u="none" strike="noStrike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</a:rPr>
                        <a:t>AT</a:t>
                      </a:r>
                    </a:p>
                  </a:txBody>
                  <a:tcPr marL="6980" marR="6980" marT="698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800" b="1" i="0" u="none" strike="noStrike" dirty="0" smtClean="0">
                          <a:solidFill>
                            <a:srgbClr val="FFC000"/>
                          </a:solidFill>
                          <a:latin typeface="+mn-lt"/>
                        </a:rPr>
                        <a:t>34,101.97</a:t>
                      </a:r>
                      <a:endParaRPr lang="en-GB" sz="1800" b="1" i="0" u="none" strike="noStrike" dirty="0">
                        <a:solidFill>
                          <a:srgbClr val="FFC000"/>
                        </a:solidFill>
                        <a:latin typeface="+mn-lt"/>
                      </a:endParaRPr>
                    </a:p>
                  </a:txBody>
                  <a:tcPr marL="6980" marR="6980" marT="698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74250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800" b="1" i="0" u="none" strike="noStrike" dirty="0" err="1">
                          <a:solidFill>
                            <a:srgbClr val="00B0F0"/>
                          </a:solidFill>
                          <a:latin typeface="+mn-lt"/>
                        </a:rPr>
                        <a:t>UGent</a:t>
                      </a:r>
                      <a:endParaRPr lang="en-GB" sz="1800" b="1" i="0" u="none" strike="noStrike" dirty="0">
                        <a:solidFill>
                          <a:srgbClr val="00B0F0"/>
                        </a:solidFill>
                        <a:latin typeface="+mn-lt"/>
                      </a:endParaRPr>
                    </a:p>
                  </a:txBody>
                  <a:tcPr marL="6980" marR="6980" marT="698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800" b="0" i="0" u="none" strike="noStrike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</a:rPr>
                        <a:t>BE</a:t>
                      </a:r>
                    </a:p>
                  </a:txBody>
                  <a:tcPr marL="6980" marR="6980" marT="698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800" b="1" i="0" u="none" strike="noStrike" dirty="0" smtClean="0">
                          <a:solidFill>
                            <a:srgbClr val="FFC000"/>
                          </a:solidFill>
                          <a:latin typeface="+mn-lt"/>
                        </a:rPr>
                        <a:t>42,187.96</a:t>
                      </a:r>
                      <a:endParaRPr lang="en-GB" sz="1800" b="1" i="0" u="none" strike="noStrike" dirty="0">
                        <a:solidFill>
                          <a:srgbClr val="FFC000"/>
                        </a:solidFill>
                        <a:latin typeface="+mn-lt"/>
                      </a:endParaRPr>
                    </a:p>
                  </a:txBody>
                  <a:tcPr marL="6980" marR="6980" marT="698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74250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800" b="1" i="0" u="none" strike="noStrike" dirty="0">
                          <a:solidFill>
                            <a:srgbClr val="00B0F0"/>
                          </a:solidFill>
                          <a:latin typeface="+mn-lt"/>
                        </a:rPr>
                        <a:t>UA</a:t>
                      </a:r>
                    </a:p>
                  </a:txBody>
                  <a:tcPr marL="6980" marR="6980" marT="698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800" b="0" i="0" u="none" strike="noStrike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</a:rPr>
                        <a:t>ES</a:t>
                      </a:r>
                    </a:p>
                  </a:txBody>
                  <a:tcPr marL="6980" marR="6980" marT="698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800" b="1" i="0" u="none" strike="noStrike" dirty="0" smtClean="0">
                          <a:solidFill>
                            <a:srgbClr val="FFC000"/>
                          </a:solidFill>
                          <a:latin typeface="+mn-lt"/>
                        </a:rPr>
                        <a:t>21,243.78</a:t>
                      </a:r>
                      <a:endParaRPr lang="en-GB" sz="1800" b="1" i="0" u="none" strike="noStrike" dirty="0">
                        <a:solidFill>
                          <a:srgbClr val="FFC000"/>
                        </a:solidFill>
                        <a:latin typeface="+mn-lt"/>
                      </a:endParaRPr>
                    </a:p>
                  </a:txBody>
                  <a:tcPr marL="6980" marR="6980" marT="698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74250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800" b="1" i="0" u="none" strike="noStrike" dirty="0">
                          <a:solidFill>
                            <a:srgbClr val="00B0F0"/>
                          </a:solidFill>
                          <a:latin typeface="+mn-lt"/>
                        </a:rPr>
                        <a:t>UP/PTE</a:t>
                      </a:r>
                    </a:p>
                  </a:txBody>
                  <a:tcPr marL="6980" marR="6980" marT="698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800" b="0" i="0" u="none" strike="noStrike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</a:rPr>
                        <a:t>HU</a:t>
                      </a:r>
                    </a:p>
                  </a:txBody>
                  <a:tcPr marL="6980" marR="6980" marT="698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800" b="1" i="0" u="none" strike="noStrike" dirty="0" smtClean="0">
                          <a:solidFill>
                            <a:srgbClr val="FFC000"/>
                          </a:solidFill>
                          <a:latin typeface="+mn-lt"/>
                        </a:rPr>
                        <a:t>12,943.79</a:t>
                      </a:r>
                      <a:endParaRPr lang="en-GB" sz="1800" b="1" i="0" u="none" strike="noStrike" dirty="0">
                        <a:solidFill>
                          <a:srgbClr val="FFC000"/>
                        </a:solidFill>
                        <a:latin typeface="+mn-lt"/>
                      </a:endParaRPr>
                    </a:p>
                  </a:txBody>
                  <a:tcPr marL="6980" marR="6980" marT="698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74250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800" b="1" i="0" u="none" strike="noStrike" dirty="0">
                          <a:solidFill>
                            <a:srgbClr val="00B0F0"/>
                          </a:solidFill>
                          <a:latin typeface="+mn-lt"/>
                        </a:rPr>
                        <a:t>MEST</a:t>
                      </a:r>
                    </a:p>
                  </a:txBody>
                  <a:tcPr marL="6980" marR="6980" marT="698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800" b="0" i="0" u="none" strike="noStrike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</a:rPr>
                        <a:t>RS</a:t>
                      </a:r>
                    </a:p>
                  </a:txBody>
                  <a:tcPr marL="6980" marR="6980" marT="698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800" b="1" i="0" u="none" strike="noStrike" dirty="0" smtClean="0">
                          <a:solidFill>
                            <a:srgbClr val="FFC000"/>
                          </a:solidFill>
                          <a:latin typeface="+mn-lt"/>
                        </a:rPr>
                        <a:t>11,833.13</a:t>
                      </a:r>
                      <a:endParaRPr lang="en-GB" sz="1800" b="1" i="0" u="none" strike="noStrike" dirty="0">
                        <a:solidFill>
                          <a:srgbClr val="FFC000"/>
                        </a:solidFill>
                        <a:latin typeface="+mn-lt"/>
                      </a:endParaRPr>
                    </a:p>
                  </a:txBody>
                  <a:tcPr marL="6980" marR="6980" marT="698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74250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800" b="1" i="0" u="none" strike="noStrike" dirty="0">
                          <a:solidFill>
                            <a:srgbClr val="00B0F0"/>
                          </a:solidFill>
                          <a:latin typeface="+mn-lt"/>
                        </a:rPr>
                        <a:t>NCHE</a:t>
                      </a:r>
                    </a:p>
                  </a:txBody>
                  <a:tcPr marL="6980" marR="6980" marT="698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800" b="0" i="0" u="none" strike="noStrike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</a:rPr>
                        <a:t>RS</a:t>
                      </a:r>
                    </a:p>
                  </a:txBody>
                  <a:tcPr marL="6980" marR="6980" marT="698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800" b="1" i="0" u="none" strike="noStrike" dirty="0" smtClean="0">
                          <a:solidFill>
                            <a:srgbClr val="FFC000"/>
                          </a:solidFill>
                          <a:latin typeface="+mn-lt"/>
                        </a:rPr>
                        <a:t>8,977.30</a:t>
                      </a:r>
                      <a:endParaRPr lang="en-GB" sz="1800" b="1" i="0" u="none" strike="noStrike" dirty="0">
                        <a:solidFill>
                          <a:srgbClr val="FFC000"/>
                        </a:solidFill>
                        <a:latin typeface="+mn-lt"/>
                      </a:endParaRPr>
                    </a:p>
                  </a:txBody>
                  <a:tcPr marL="6980" marR="6980" marT="698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74250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800" b="1" i="0" u="none" strike="noStrike" dirty="0">
                          <a:solidFill>
                            <a:srgbClr val="00B0F0"/>
                          </a:solidFill>
                          <a:latin typeface="+mn-lt"/>
                        </a:rPr>
                        <a:t>NCSTD</a:t>
                      </a:r>
                    </a:p>
                  </a:txBody>
                  <a:tcPr marL="6980" marR="6980" marT="698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800" b="0" i="0" u="none" strike="noStrike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</a:rPr>
                        <a:t>RS</a:t>
                      </a:r>
                    </a:p>
                  </a:txBody>
                  <a:tcPr marL="6980" marR="6980" marT="698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800" b="1" i="0" u="none" strike="noStrike" dirty="0" smtClean="0">
                          <a:solidFill>
                            <a:srgbClr val="FFC000"/>
                          </a:solidFill>
                          <a:latin typeface="+mn-lt"/>
                        </a:rPr>
                        <a:t>6,516.30</a:t>
                      </a:r>
                      <a:endParaRPr lang="en-GB" sz="1800" b="1" i="0" u="none" strike="noStrike" dirty="0">
                        <a:solidFill>
                          <a:srgbClr val="FFC000"/>
                        </a:solidFill>
                        <a:latin typeface="+mn-lt"/>
                      </a:endParaRPr>
                    </a:p>
                  </a:txBody>
                  <a:tcPr marL="6980" marR="6980" marT="698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74250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800" b="1" i="0" u="none" strike="noStrike" dirty="0">
                          <a:solidFill>
                            <a:srgbClr val="00B0F0"/>
                          </a:solidFill>
                          <a:latin typeface="+mn-lt"/>
                        </a:rPr>
                        <a:t>BINS</a:t>
                      </a:r>
                    </a:p>
                  </a:txBody>
                  <a:tcPr marL="6980" marR="6980" marT="698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800" b="0" i="0" u="none" strike="noStrike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</a:rPr>
                        <a:t>RS</a:t>
                      </a:r>
                    </a:p>
                  </a:txBody>
                  <a:tcPr marL="6980" marR="6980" marT="698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800" b="1" i="0" u="none" strike="noStrike" dirty="0" smtClean="0">
                          <a:solidFill>
                            <a:srgbClr val="FFC000"/>
                          </a:solidFill>
                          <a:latin typeface="+mn-lt"/>
                        </a:rPr>
                        <a:t>5,495.52</a:t>
                      </a:r>
                      <a:endParaRPr lang="en-GB" sz="1800" b="1" i="0" u="none" strike="noStrike" dirty="0">
                        <a:solidFill>
                          <a:srgbClr val="FFC000"/>
                        </a:solidFill>
                        <a:latin typeface="+mn-lt"/>
                      </a:endParaRPr>
                    </a:p>
                  </a:txBody>
                  <a:tcPr marL="6980" marR="6980" marT="698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74250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800" b="1" i="0" u="none" strike="noStrike" dirty="0">
                          <a:solidFill>
                            <a:srgbClr val="00B0F0"/>
                          </a:solidFill>
                          <a:latin typeface="+mn-lt"/>
                        </a:rPr>
                        <a:t>NIS</a:t>
                      </a:r>
                    </a:p>
                  </a:txBody>
                  <a:tcPr marL="6980" marR="6980" marT="698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800" b="0" i="0" u="none" strike="noStrike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</a:rPr>
                        <a:t>RS</a:t>
                      </a:r>
                    </a:p>
                  </a:txBody>
                  <a:tcPr marL="6980" marR="6980" marT="698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800" b="1" i="0" u="none" strike="noStrike" dirty="0" smtClean="0">
                          <a:solidFill>
                            <a:srgbClr val="FFC000"/>
                          </a:solidFill>
                          <a:latin typeface="+mn-lt"/>
                        </a:rPr>
                        <a:t>16,007.20</a:t>
                      </a:r>
                      <a:endParaRPr lang="en-GB" sz="1800" b="1" i="0" u="none" strike="noStrike" dirty="0">
                        <a:solidFill>
                          <a:srgbClr val="FFC000"/>
                        </a:solidFill>
                        <a:latin typeface="+mn-lt"/>
                      </a:endParaRPr>
                    </a:p>
                  </a:txBody>
                  <a:tcPr marL="6980" marR="6980" marT="698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82962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800" b="1" i="0" u="none" strike="noStrike" dirty="0">
                          <a:solidFill>
                            <a:srgbClr val="00B0F0"/>
                          </a:solidFill>
                          <a:latin typeface="+mn-lt"/>
                        </a:rPr>
                        <a:t>WUS Austria</a:t>
                      </a:r>
                    </a:p>
                  </a:txBody>
                  <a:tcPr marL="6980" marR="6980" marT="698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800" b="0" i="0" u="none" strike="noStrike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</a:rPr>
                        <a:t>AT</a:t>
                      </a:r>
                    </a:p>
                  </a:txBody>
                  <a:tcPr marL="6980" marR="6980" marT="698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800" b="1" i="0" u="none" strike="noStrike" dirty="0" smtClean="0">
                          <a:solidFill>
                            <a:srgbClr val="FFC000"/>
                          </a:solidFill>
                          <a:latin typeface="+mn-lt"/>
                        </a:rPr>
                        <a:t>15,863.82</a:t>
                      </a:r>
                      <a:endParaRPr lang="en-GB" sz="1800" b="1" i="0" u="none" strike="noStrike" dirty="0">
                        <a:solidFill>
                          <a:srgbClr val="FFC000"/>
                        </a:solidFill>
                        <a:latin typeface="+mn-lt"/>
                      </a:endParaRPr>
                    </a:p>
                  </a:txBody>
                  <a:tcPr marL="6980" marR="6980" marT="698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BREAKDOWN: WPs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901701" y="1658622"/>
          <a:ext cx="6692898" cy="4462780"/>
        </p:xfrm>
        <a:graphic>
          <a:graphicData uri="http://schemas.openxmlformats.org/drawingml/2006/table">
            <a:tbl>
              <a:tblPr/>
              <a:tblGrid>
                <a:gridCol w="1661357"/>
                <a:gridCol w="2990444"/>
                <a:gridCol w="2041097"/>
              </a:tblGrid>
              <a:tr h="637540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800" b="1" i="0" u="none" strike="noStrike" dirty="0" smtClean="0">
                          <a:solidFill>
                            <a:srgbClr val="00B0F0"/>
                          </a:solidFill>
                          <a:latin typeface="+mn-lt"/>
                        </a:rPr>
                        <a:t>WP1</a:t>
                      </a:r>
                      <a:endParaRPr lang="en-GB" sz="1800" b="1" i="0" u="none" strike="noStrike" dirty="0">
                        <a:solidFill>
                          <a:srgbClr val="00B0F0"/>
                        </a:solidFill>
                        <a:latin typeface="+mn-lt"/>
                      </a:endParaRPr>
                    </a:p>
                  </a:txBody>
                  <a:tcPr marL="6980" marR="6980" marT="698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800" b="1" i="0" u="none" strike="noStrike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</a:rPr>
                        <a:t>National strategies</a:t>
                      </a:r>
                      <a:endParaRPr lang="en-GB" sz="1800" b="1" i="0" u="none" strike="noStrike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+mn-lt"/>
                      </a:endParaRPr>
                    </a:p>
                  </a:txBody>
                  <a:tcPr marL="6980" marR="6980" marT="698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2000" b="1" i="0" u="none" strike="noStrike" dirty="0" smtClean="0">
                          <a:solidFill>
                            <a:srgbClr val="FFC000"/>
                          </a:solidFill>
                          <a:latin typeface="+mn-lt"/>
                        </a:rPr>
                        <a:t>91,689.37</a:t>
                      </a:r>
                      <a:endParaRPr lang="en-GB" sz="2000" b="1" i="0" u="none" strike="noStrike" dirty="0">
                        <a:solidFill>
                          <a:srgbClr val="FFC000"/>
                        </a:solidFill>
                        <a:latin typeface="+mn-lt"/>
                      </a:endParaRPr>
                    </a:p>
                  </a:txBody>
                  <a:tcPr marL="9525" marR="9525" marT="9525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637540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800" b="1" i="0" u="none" strike="noStrike" dirty="0" smtClean="0">
                          <a:solidFill>
                            <a:srgbClr val="00B0F0"/>
                          </a:solidFill>
                          <a:latin typeface="+mn-lt"/>
                        </a:rPr>
                        <a:t>WP2</a:t>
                      </a:r>
                      <a:endParaRPr lang="en-GB" sz="1800" b="1" i="0" u="none" strike="noStrike" dirty="0">
                        <a:solidFill>
                          <a:srgbClr val="00B0F0"/>
                        </a:solidFill>
                        <a:latin typeface="+mn-lt"/>
                      </a:endParaRPr>
                    </a:p>
                  </a:txBody>
                  <a:tcPr marL="6980" marR="6980" marT="698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800" b="1" i="0" u="none" strike="noStrike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</a:rPr>
                        <a:t>Institutional strategies</a:t>
                      </a:r>
                      <a:endParaRPr lang="en-GB" sz="1800" b="1" i="0" u="none" strike="noStrike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+mn-lt"/>
                      </a:endParaRPr>
                    </a:p>
                  </a:txBody>
                  <a:tcPr marL="6980" marR="6980" marT="698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2000" b="1" i="0" u="none" strike="noStrike" dirty="0" smtClean="0">
                          <a:solidFill>
                            <a:srgbClr val="FFC000"/>
                          </a:solidFill>
                          <a:latin typeface="+mn-lt"/>
                        </a:rPr>
                        <a:t>168,788.22</a:t>
                      </a:r>
                      <a:endParaRPr lang="en-GB" sz="2000" b="1" i="0" u="none" strike="noStrike" dirty="0">
                        <a:solidFill>
                          <a:srgbClr val="FFC000"/>
                        </a:solidFill>
                        <a:latin typeface="+mn-lt"/>
                      </a:endParaRPr>
                    </a:p>
                  </a:txBody>
                  <a:tcPr marL="9525" marR="9525" marT="9525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637540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800" b="1" i="0" u="none" strike="noStrike" dirty="0" smtClean="0">
                          <a:solidFill>
                            <a:srgbClr val="00B0F0"/>
                          </a:solidFill>
                          <a:latin typeface="+mn-lt"/>
                        </a:rPr>
                        <a:t>WP3</a:t>
                      </a:r>
                      <a:endParaRPr lang="en-GB" sz="1800" b="1" i="0" u="none" strike="noStrike" dirty="0">
                        <a:solidFill>
                          <a:srgbClr val="00B0F0"/>
                        </a:solidFill>
                        <a:latin typeface="+mn-lt"/>
                      </a:endParaRPr>
                    </a:p>
                  </a:txBody>
                  <a:tcPr marL="6980" marR="6980" marT="698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800" b="1" i="0" u="none" strike="noStrike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</a:rPr>
                        <a:t>Institutional practices</a:t>
                      </a:r>
                      <a:endParaRPr lang="en-GB" sz="1800" b="1" i="0" u="none" strike="noStrike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+mn-lt"/>
                      </a:endParaRPr>
                    </a:p>
                  </a:txBody>
                  <a:tcPr marL="6980" marR="6980" marT="698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2000" b="1" i="0" u="none" strike="noStrike" dirty="0" smtClean="0">
                          <a:solidFill>
                            <a:srgbClr val="FFC000"/>
                          </a:solidFill>
                          <a:latin typeface="+mn-lt"/>
                        </a:rPr>
                        <a:t>64,698.62</a:t>
                      </a:r>
                      <a:endParaRPr lang="en-GB" sz="2000" b="1" i="0" u="none" strike="noStrike" dirty="0">
                        <a:solidFill>
                          <a:srgbClr val="FFC000"/>
                        </a:solidFill>
                        <a:latin typeface="+mn-lt"/>
                      </a:endParaRPr>
                    </a:p>
                  </a:txBody>
                  <a:tcPr marL="9525" marR="9525" marT="9525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637540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800" b="1" i="0" u="none" strike="noStrike" dirty="0" smtClean="0">
                          <a:solidFill>
                            <a:srgbClr val="00B0F0"/>
                          </a:solidFill>
                          <a:latin typeface="+mn-lt"/>
                        </a:rPr>
                        <a:t>WP4</a:t>
                      </a:r>
                      <a:endParaRPr lang="en-GB" sz="1800" b="1" i="0" u="none" strike="noStrike" dirty="0">
                        <a:solidFill>
                          <a:srgbClr val="00B0F0"/>
                        </a:solidFill>
                        <a:latin typeface="+mn-lt"/>
                      </a:endParaRPr>
                    </a:p>
                  </a:txBody>
                  <a:tcPr marL="6980" marR="6980" marT="698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800" b="1" i="0" u="none" strike="noStrike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</a:rPr>
                        <a:t>Quality</a:t>
                      </a:r>
                      <a:endParaRPr lang="en-GB" sz="1800" b="1" i="0" u="none" strike="noStrike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+mn-lt"/>
                      </a:endParaRPr>
                    </a:p>
                  </a:txBody>
                  <a:tcPr marL="6980" marR="6980" marT="698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2000" b="1" i="0" u="none" strike="noStrike" dirty="0" smtClean="0">
                          <a:solidFill>
                            <a:srgbClr val="FFC000"/>
                          </a:solidFill>
                          <a:latin typeface="+mn-lt"/>
                        </a:rPr>
                        <a:t>22,680.79</a:t>
                      </a:r>
                      <a:endParaRPr lang="en-GB" sz="2000" b="1" i="0" u="none" strike="noStrike" dirty="0">
                        <a:solidFill>
                          <a:srgbClr val="FFC000"/>
                        </a:solidFill>
                        <a:latin typeface="+mn-lt"/>
                      </a:endParaRPr>
                    </a:p>
                  </a:txBody>
                  <a:tcPr marL="9525" marR="9525" marT="9525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637540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800" b="1" i="0" u="none" strike="noStrike" dirty="0" smtClean="0">
                          <a:solidFill>
                            <a:srgbClr val="00B0F0"/>
                          </a:solidFill>
                          <a:latin typeface="+mn-lt"/>
                        </a:rPr>
                        <a:t>WP5</a:t>
                      </a:r>
                      <a:endParaRPr lang="en-GB" sz="1800" b="1" i="0" u="none" strike="noStrike" dirty="0">
                        <a:solidFill>
                          <a:srgbClr val="00B0F0"/>
                        </a:solidFill>
                        <a:latin typeface="+mn-lt"/>
                      </a:endParaRPr>
                    </a:p>
                  </a:txBody>
                  <a:tcPr marL="6980" marR="6980" marT="698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800" b="1" i="0" u="none" strike="noStrike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</a:rPr>
                        <a:t>Dissemination</a:t>
                      </a:r>
                      <a:endParaRPr lang="en-GB" sz="1800" b="1" i="0" u="none" strike="noStrike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+mn-lt"/>
                      </a:endParaRPr>
                    </a:p>
                  </a:txBody>
                  <a:tcPr marL="6980" marR="6980" marT="698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2000" b="1" i="0" u="none" strike="noStrike" dirty="0" smtClean="0">
                          <a:solidFill>
                            <a:srgbClr val="FFC000"/>
                          </a:solidFill>
                          <a:latin typeface="+mn-lt"/>
                        </a:rPr>
                        <a:t>114,745.73</a:t>
                      </a:r>
                      <a:endParaRPr lang="en-GB" sz="2000" b="1" i="0" u="none" strike="noStrike" dirty="0">
                        <a:solidFill>
                          <a:srgbClr val="FFC000"/>
                        </a:solidFill>
                        <a:latin typeface="+mn-lt"/>
                      </a:endParaRPr>
                    </a:p>
                  </a:txBody>
                  <a:tcPr marL="9525" marR="9525" marT="9525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637540"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b="1" i="0" u="none" strike="noStrike" dirty="0" smtClean="0">
                          <a:solidFill>
                            <a:srgbClr val="00B0F0"/>
                          </a:solidFill>
                          <a:latin typeface="+mn-lt"/>
                        </a:rPr>
                        <a:t>WP6</a:t>
                      </a:r>
                      <a:endParaRPr lang="en-GB" sz="1600" b="1" i="0" u="none" strike="noStrike" dirty="0">
                        <a:solidFill>
                          <a:srgbClr val="00B0F0"/>
                        </a:solidFill>
                        <a:latin typeface="+mn-lt"/>
                      </a:endParaRPr>
                    </a:p>
                  </a:txBody>
                  <a:tcPr marL="6980" marR="6980" marT="698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800" b="1" i="0" u="none" strike="noStrike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</a:rPr>
                        <a:t>Exploitation</a:t>
                      </a:r>
                      <a:endParaRPr lang="en-GB" sz="1800" b="1" i="0" u="none" strike="noStrike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+mn-lt"/>
                      </a:endParaRPr>
                    </a:p>
                  </a:txBody>
                  <a:tcPr marL="6980" marR="6980" marT="698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2000" b="1" i="0" u="none" strike="noStrike" dirty="0" smtClean="0">
                          <a:solidFill>
                            <a:srgbClr val="FFC000"/>
                          </a:solidFill>
                          <a:latin typeface="+mn-lt"/>
                        </a:rPr>
                        <a:t>164,245.00</a:t>
                      </a:r>
                      <a:endParaRPr lang="en-GB" sz="2000" b="1" i="0" u="none" strike="noStrike" dirty="0">
                        <a:solidFill>
                          <a:srgbClr val="FFC000"/>
                        </a:solidFill>
                        <a:latin typeface="+mn-lt"/>
                      </a:endParaRPr>
                    </a:p>
                  </a:txBody>
                  <a:tcPr marL="9525" marR="9525" marT="9525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637540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800" b="1" i="0" u="none" strike="noStrike" dirty="0" smtClean="0">
                          <a:solidFill>
                            <a:srgbClr val="00B0F0"/>
                          </a:solidFill>
                          <a:latin typeface="+mn-lt"/>
                        </a:rPr>
                        <a:t>WP7</a:t>
                      </a:r>
                      <a:endParaRPr lang="en-GB" sz="1800" b="1" i="0" u="none" strike="noStrike" dirty="0">
                        <a:solidFill>
                          <a:srgbClr val="00B0F0"/>
                        </a:solidFill>
                        <a:latin typeface="+mn-lt"/>
                      </a:endParaRPr>
                    </a:p>
                  </a:txBody>
                  <a:tcPr marL="6980" marR="6980" marT="698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800" b="1" i="0" u="none" strike="noStrike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</a:rPr>
                        <a:t>Management</a:t>
                      </a:r>
                      <a:endParaRPr lang="en-GB" sz="1800" b="1" i="0" u="none" strike="noStrike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+mn-lt"/>
                      </a:endParaRPr>
                    </a:p>
                  </a:txBody>
                  <a:tcPr marL="6980" marR="6980" marT="698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2000" b="1" i="0" u="none" strike="noStrike" dirty="0" smtClean="0">
                          <a:solidFill>
                            <a:srgbClr val="FFC000"/>
                          </a:solidFill>
                          <a:latin typeface="+mn-lt"/>
                        </a:rPr>
                        <a:t>156,641.58</a:t>
                      </a:r>
                      <a:endParaRPr lang="en-GB" sz="2000" b="1" i="0" u="none" strike="noStrike" dirty="0">
                        <a:solidFill>
                          <a:srgbClr val="FFC000"/>
                        </a:solidFill>
                        <a:latin typeface="+mn-lt"/>
                      </a:endParaRPr>
                    </a:p>
                  </a:txBody>
                  <a:tcPr marL="9525" marR="9525" marT="9525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solidFill>
                  <a:srgbClr val="002060"/>
                </a:solidFill>
              </a:rPr>
              <a:t>BACKGROUND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b="1" dirty="0" smtClean="0"/>
              <a:t>First </a:t>
            </a:r>
            <a:r>
              <a:rPr lang="en-US" b="1" dirty="0"/>
              <a:t>steps over a decade ago</a:t>
            </a:r>
          </a:p>
          <a:p>
            <a:r>
              <a:rPr lang="en-US" b="1" dirty="0"/>
              <a:t>Many lessons learned, experience gained</a:t>
            </a:r>
          </a:p>
          <a:p>
            <a:endParaRPr lang="en-US" dirty="0" smtClean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Still 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behind possible scale, scope and quality</a:t>
            </a:r>
          </a:p>
          <a:p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Lack of strategies and policies 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at 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national and institutional level</a:t>
            </a:r>
          </a:p>
          <a:p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Need for a qualitative </a:t>
            </a: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</a:rPr>
              <a:t>leap!</a:t>
            </a:r>
            <a:endParaRPr lang="en-US" b="1" dirty="0">
              <a:solidFill>
                <a:schemeClr val="accent1">
                  <a:lumMod val="75000"/>
                </a:schemeClr>
              </a:solidFill>
            </a:endParaRPr>
          </a:p>
          <a:p>
            <a:endParaRPr lang="en-US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3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0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0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" dur="1000"/>
                                        <p:tgtEl>
                                          <p:spTgt spid="30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COST TYPES</a:t>
            </a:r>
            <a:endParaRPr lang="en-US" dirty="0"/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None/>
            </a:pPr>
            <a:endParaRPr lang="en-US" dirty="0" smtClean="0"/>
          </a:p>
          <a:p>
            <a:r>
              <a:rPr lang="en-US" dirty="0" smtClean="0"/>
              <a:t>STAFF </a:t>
            </a:r>
            <a:r>
              <a:rPr lang="en-US" dirty="0"/>
              <a:t>COSTS</a:t>
            </a:r>
          </a:p>
          <a:p>
            <a:r>
              <a:rPr lang="en-US" dirty="0"/>
              <a:t>TRAVEL AND STAY</a:t>
            </a:r>
          </a:p>
          <a:p>
            <a:r>
              <a:rPr lang="en-US" dirty="0"/>
              <a:t>EQUIPMENT (only Serbian partners)</a:t>
            </a:r>
          </a:p>
          <a:p>
            <a:r>
              <a:rPr lang="en-US" dirty="0"/>
              <a:t>PRINTING AND PUBLISHING</a:t>
            </a:r>
          </a:p>
          <a:p>
            <a:r>
              <a:rPr lang="en-US" dirty="0"/>
              <a:t>OTHER COSTS</a:t>
            </a:r>
          </a:p>
          <a:p>
            <a:pPr>
              <a:buFontTx/>
              <a:buNone/>
            </a:pPr>
            <a:endParaRPr lang="en-US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QUESTIONS and DISCUSSION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943100" y="4644410"/>
            <a:ext cx="5334000" cy="830997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4800" b="1" dirty="0" smtClean="0">
                <a:solidFill>
                  <a:schemeClr val="accent1">
                    <a:lumMod val="75000"/>
                  </a:schemeClr>
                </a:solidFill>
                <a:latin typeface="+mj-lt"/>
              </a:rPr>
              <a:t>T</a:t>
            </a:r>
            <a:r>
              <a:rPr lang="en-GB" sz="4800" b="1" dirty="0" smtClean="0">
                <a:solidFill>
                  <a:srgbClr val="FFC000"/>
                </a:solidFill>
                <a:latin typeface="+mj-lt"/>
              </a:rPr>
              <a:t>H</a:t>
            </a:r>
            <a:r>
              <a:rPr lang="en-GB" sz="4800" b="1" dirty="0" smtClean="0">
                <a:solidFill>
                  <a:srgbClr val="00B0F0"/>
                </a:solidFill>
                <a:latin typeface="+mj-lt"/>
              </a:rPr>
              <a:t>A</a:t>
            </a:r>
            <a:r>
              <a:rPr lang="en-GB" sz="4800" b="1" dirty="0" smtClean="0">
                <a:solidFill>
                  <a:schemeClr val="accent1">
                    <a:lumMod val="75000"/>
                  </a:schemeClr>
                </a:solidFill>
                <a:latin typeface="+mj-lt"/>
              </a:rPr>
              <a:t>N</a:t>
            </a:r>
            <a:r>
              <a:rPr lang="en-GB" sz="4800" b="1" dirty="0" smtClean="0">
                <a:solidFill>
                  <a:srgbClr val="FFC000"/>
                </a:solidFill>
                <a:latin typeface="+mj-lt"/>
              </a:rPr>
              <a:t>K</a:t>
            </a:r>
            <a:r>
              <a:rPr lang="en-GB" sz="4800" b="1" dirty="0" smtClean="0">
                <a:solidFill>
                  <a:schemeClr val="accent1">
                    <a:lumMod val="75000"/>
                  </a:schemeClr>
                </a:solidFill>
                <a:latin typeface="+mj-lt"/>
              </a:rPr>
              <a:t> </a:t>
            </a:r>
            <a:r>
              <a:rPr lang="en-GB" sz="4800" b="1" dirty="0" smtClean="0">
                <a:solidFill>
                  <a:srgbClr val="00B0F0"/>
                </a:solidFill>
                <a:latin typeface="+mj-lt"/>
              </a:rPr>
              <a:t>Y</a:t>
            </a:r>
            <a:r>
              <a:rPr lang="en-GB" sz="4800" b="1" dirty="0" smtClean="0">
                <a:solidFill>
                  <a:schemeClr val="accent1">
                    <a:lumMod val="75000"/>
                  </a:schemeClr>
                </a:solidFill>
                <a:latin typeface="+mj-lt"/>
              </a:rPr>
              <a:t>O</a:t>
            </a:r>
            <a:r>
              <a:rPr lang="en-GB" sz="4800" b="1" dirty="0" smtClean="0">
                <a:solidFill>
                  <a:srgbClr val="FFC000"/>
                </a:solidFill>
                <a:latin typeface="+mj-lt"/>
              </a:rPr>
              <a:t>U</a:t>
            </a:r>
            <a:r>
              <a:rPr lang="en-GB" sz="4800" b="1" dirty="0" smtClean="0">
                <a:solidFill>
                  <a:srgbClr val="00B0F0"/>
                </a:solidFill>
                <a:latin typeface="+mj-lt"/>
              </a:rPr>
              <a:t>!</a:t>
            </a:r>
            <a:endParaRPr lang="en-GB" sz="3200" b="1" i="1" dirty="0" smtClean="0">
              <a:solidFill>
                <a:srgbClr val="00B0F0"/>
              </a:solidFill>
              <a:latin typeface="+mj-lt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790578981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PARTNERSHIP</a:t>
            </a:r>
            <a:endParaRPr lang="en-US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Very </a:t>
            </a:r>
            <a:r>
              <a:rPr lang="en-US" dirty="0"/>
              <a:t>intensive practices at EU universities</a:t>
            </a:r>
          </a:p>
          <a:p>
            <a:r>
              <a:rPr lang="en-US" b="1" dirty="0"/>
              <a:t>Opportunities</a:t>
            </a:r>
            <a:r>
              <a:rPr lang="en-US" dirty="0"/>
              <a:t>: Horizon 2020 and Erasmus+ </a:t>
            </a:r>
            <a:endParaRPr lang="en-US" dirty="0" smtClean="0"/>
          </a:p>
          <a:p>
            <a:pPr marL="444500" lvl="1" indent="12700">
              <a:buNone/>
            </a:pPr>
            <a:r>
              <a:rPr lang="en-US" sz="2800" i="1" dirty="0" smtClean="0"/>
              <a:t>NB: </a:t>
            </a:r>
            <a:r>
              <a:rPr lang="en-US" sz="2800" dirty="0" smtClean="0"/>
              <a:t>less </a:t>
            </a:r>
            <a:r>
              <a:rPr lang="en-US" sz="2800" dirty="0"/>
              <a:t>capacity building more competition and </a:t>
            </a:r>
            <a:r>
              <a:rPr lang="en-US" sz="2800" dirty="0" smtClean="0"/>
              <a:t>cooperation</a:t>
            </a:r>
            <a:endParaRPr lang="en-US" sz="1100" dirty="0" smtClean="0"/>
          </a:p>
          <a:p>
            <a:r>
              <a:rPr lang="en-US" dirty="0" smtClean="0"/>
              <a:t>Structural </a:t>
            </a:r>
            <a:r>
              <a:rPr lang="en-US" dirty="0"/>
              <a:t>measures (TEMPUS)</a:t>
            </a:r>
          </a:p>
          <a:p>
            <a:r>
              <a:rPr lang="en-US" dirty="0"/>
              <a:t>Best examples and </a:t>
            </a:r>
            <a:r>
              <a:rPr lang="en-US" b="1" dirty="0"/>
              <a:t>relationship of trust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EXPECTED IMPACT</a:t>
            </a:r>
            <a:endParaRPr lang="en-GB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419100" y="2133600"/>
          <a:ext cx="8242300" cy="353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MAIN OUTCOMES </a:t>
            </a:r>
            <a:br>
              <a:rPr lang="en-US" dirty="0" smtClean="0"/>
            </a:br>
            <a:r>
              <a:rPr lang="en-US" dirty="0" smtClean="0"/>
              <a:t>- NATIONAL</a:t>
            </a:r>
            <a:endParaRPr lang="en-US" dirty="0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b="1" dirty="0" smtClean="0"/>
              <a:t>Accreditation </a:t>
            </a:r>
            <a:r>
              <a:rPr lang="en-US" b="1" dirty="0"/>
              <a:t>standards </a:t>
            </a:r>
            <a:r>
              <a:rPr lang="en-US" dirty="0"/>
              <a:t>for Joint/Double degrees</a:t>
            </a:r>
          </a:p>
          <a:p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National strategy 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on mobility and recognition</a:t>
            </a:r>
          </a:p>
          <a:p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National strategy 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on </a:t>
            </a:r>
            <a:r>
              <a:rPr lang="en-US" dirty="0" err="1">
                <a:solidFill>
                  <a:schemeClr val="accent1">
                    <a:lumMod val="75000"/>
                  </a:schemeClr>
                </a:solidFill>
              </a:rPr>
              <a:t>internationalisation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 of </a:t>
            </a:r>
            <a:r>
              <a:rPr lang="en-US" dirty="0" err="1">
                <a:solidFill>
                  <a:schemeClr val="accent1">
                    <a:lumMod val="75000"/>
                  </a:schemeClr>
                </a:solidFill>
              </a:rPr>
              <a:t>HE&amp;Research</a:t>
            </a:r>
            <a:endParaRPr lang="en-US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en-US" dirty="0">
                <a:solidFill>
                  <a:srgbClr val="00B0F0"/>
                </a:solidFill>
              </a:rPr>
              <a:t>National Benchmarks for incoming mobility</a:t>
            </a:r>
          </a:p>
          <a:p>
            <a:r>
              <a:rPr lang="en-US" b="1" dirty="0">
                <a:solidFill>
                  <a:srgbClr val="FFC000"/>
                </a:solidFill>
              </a:rPr>
              <a:t>Promotion</a:t>
            </a:r>
            <a:r>
              <a:rPr lang="en-US" dirty="0">
                <a:solidFill>
                  <a:srgbClr val="FFC000"/>
                </a:solidFill>
              </a:rPr>
              <a:t> of Serbian </a:t>
            </a:r>
            <a:r>
              <a:rPr lang="en-US" dirty="0" err="1">
                <a:solidFill>
                  <a:srgbClr val="FFC000"/>
                </a:solidFill>
              </a:rPr>
              <a:t>HE&amp;Research</a:t>
            </a:r>
            <a:r>
              <a:rPr lang="en-US" dirty="0">
                <a:solidFill>
                  <a:srgbClr val="FFC000"/>
                </a:solidFill>
              </a:rPr>
              <a:t> in EU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MAIN OUTCOMES </a:t>
            </a:r>
            <a:br>
              <a:rPr lang="en-US" dirty="0" smtClean="0"/>
            </a:br>
            <a:r>
              <a:rPr lang="en-US" dirty="0" smtClean="0"/>
              <a:t>- INSTITUTIONAL</a:t>
            </a:r>
            <a:endParaRPr lang="en-US" dirty="0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</a:rPr>
              <a:t>University 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strategies 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on </a:t>
            </a:r>
            <a:r>
              <a:rPr lang="en-US" dirty="0" err="1">
                <a:solidFill>
                  <a:schemeClr val="accent1">
                    <a:lumMod val="75000"/>
                  </a:schemeClr>
                </a:solidFill>
              </a:rPr>
              <a:t>internationalisation</a:t>
            </a:r>
            <a:endParaRPr lang="en-US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University strategies 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on academic mobility</a:t>
            </a:r>
          </a:p>
          <a:p>
            <a:r>
              <a:rPr lang="en-US" dirty="0">
                <a:solidFill>
                  <a:srgbClr val="00B0F0"/>
                </a:solidFill>
              </a:rPr>
              <a:t>Conditions for </a:t>
            </a:r>
            <a:r>
              <a:rPr lang="en-US" b="1" dirty="0">
                <a:solidFill>
                  <a:srgbClr val="00B0F0"/>
                </a:solidFill>
              </a:rPr>
              <a:t>recruitment of foreign </a:t>
            </a:r>
            <a:r>
              <a:rPr lang="en-US" dirty="0" smtClean="0">
                <a:solidFill>
                  <a:srgbClr val="00B0F0"/>
                </a:solidFill>
              </a:rPr>
              <a:t>PhDs, teachers </a:t>
            </a:r>
            <a:r>
              <a:rPr lang="en-US" dirty="0">
                <a:solidFill>
                  <a:srgbClr val="00B0F0"/>
                </a:solidFill>
              </a:rPr>
              <a:t>and scholars</a:t>
            </a:r>
          </a:p>
          <a:p>
            <a:r>
              <a:rPr lang="en-US" b="1" dirty="0"/>
              <a:t>Action plan </a:t>
            </a:r>
            <a:r>
              <a:rPr lang="en-US" dirty="0"/>
              <a:t>for participation in ERA with strategic partnerships</a:t>
            </a:r>
          </a:p>
          <a:p>
            <a:r>
              <a:rPr lang="en-US" dirty="0">
                <a:solidFill>
                  <a:srgbClr val="FFC000"/>
                </a:solidFill>
              </a:rPr>
              <a:t>Talent development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SUSTAINABILITY</a:t>
            </a:r>
            <a:endParaRPr lang="en-US" dirty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endParaRPr lang="en-US" dirty="0" smtClean="0"/>
          </a:p>
          <a:p>
            <a:r>
              <a:rPr lang="en-US" dirty="0" smtClean="0"/>
              <a:t>Not </a:t>
            </a:r>
            <a:r>
              <a:rPr lang="en-US" dirty="0"/>
              <a:t>only project to fulfill, but </a:t>
            </a:r>
            <a:r>
              <a:rPr lang="en-US" b="1" dirty="0"/>
              <a:t>real changes and improvements</a:t>
            </a:r>
          </a:p>
          <a:p>
            <a:pPr>
              <a:buNone/>
            </a:pPr>
            <a:r>
              <a:rPr lang="en-US" dirty="0" smtClean="0">
                <a:solidFill>
                  <a:srgbClr val="00B0F0"/>
                </a:solidFill>
              </a:rPr>
              <a:t>		- Last </a:t>
            </a:r>
            <a:r>
              <a:rPr lang="en-US" dirty="0">
                <a:solidFill>
                  <a:srgbClr val="00B0F0"/>
                </a:solidFill>
              </a:rPr>
              <a:t>chance to catch the </a:t>
            </a:r>
            <a:r>
              <a:rPr lang="en-US" dirty="0" smtClean="0">
                <a:solidFill>
                  <a:srgbClr val="00B0F0"/>
                </a:solidFill>
              </a:rPr>
              <a:t>train!</a:t>
            </a:r>
            <a:endParaRPr lang="en-US" sz="3200" dirty="0">
              <a:solidFill>
                <a:srgbClr val="00B0F0"/>
              </a:solidFill>
            </a:endParaRPr>
          </a:p>
          <a:p>
            <a:endParaRPr lang="en-US" sz="1050" b="1" dirty="0" smtClean="0"/>
          </a:p>
          <a:p>
            <a:r>
              <a:rPr lang="en-US" b="1" dirty="0" smtClean="0"/>
              <a:t>CHANGING </a:t>
            </a:r>
            <a:r>
              <a:rPr lang="en-US" b="1" dirty="0"/>
              <a:t>THE MINDSET </a:t>
            </a:r>
            <a:r>
              <a:rPr lang="en-US" dirty="0"/>
              <a:t>and creating the critical mass</a:t>
            </a:r>
          </a:p>
          <a:p>
            <a:pPr algn="ctr">
              <a:spcBef>
                <a:spcPts val="0"/>
              </a:spcBef>
              <a:buNone/>
            </a:pPr>
            <a:r>
              <a:rPr lang="en-US" sz="3600" b="1" dirty="0" err="1">
                <a:solidFill>
                  <a:schemeClr val="accent1">
                    <a:lumMod val="75000"/>
                  </a:schemeClr>
                </a:solidFill>
              </a:rPr>
              <a:t>Internationalisation</a:t>
            </a:r>
            <a:r>
              <a:rPr lang="en-US" sz="3600" b="1" dirty="0">
                <a:solidFill>
                  <a:schemeClr val="accent1">
                    <a:lumMod val="75000"/>
                  </a:schemeClr>
                </a:solidFill>
              </a:rPr>
              <a:t> is the </a:t>
            </a:r>
            <a:r>
              <a:rPr lang="en-US" sz="3600" b="1" dirty="0" smtClean="0">
                <a:solidFill>
                  <a:schemeClr val="accent1">
                    <a:lumMod val="75000"/>
                  </a:schemeClr>
                </a:solidFill>
              </a:rPr>
              <a:t>process cutting </a:t>
            </a:r>
            <a:r>
              <a:rPr lang="en-US" sz="3600" b="1" dirty="0">
                <a:solidFill>
                  <a:schemeClr val="accent1">
                    <a:lumMod val="75000"/>
                  </a:schemeClr>
                </a:solidFill>
              </a:rPr>
              <a:t>across all university </a:t>
            </a:r>
            <a:endParaRPr lang="en-US" sz="3600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algn="ctr">
              <a:spcBef>
                <a:spcPts val="0"/>
              </a:spcBef>
              <a:buNone/>
            </a:pPr>
            <a:r>
              <a:rPr lang="en-US" sz="3600" b="1" dirty="0" smtClean="0">
                <a:solidFill>
                  <a:schemeClr val="accent1">
                    <a:lumMod val="75000"/>
                  </a:schemeClr>
                </a:solidFill>
              </a:rPr>
              <a:t>sectors </a:t>
            </a:r>
            <a:r>
              <a:rPr lang="en-US" sz="3600" b="1" dirty="0">
                <a:solidFill>
                  <a:schemeClr val="accent1">
                    <a:lumMod val="75000"/>
                  </a:schemeClr>
                </a:solidFill>
              </a:rPr>
              <a:t>and services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81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1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81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81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81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81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6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QUESTIONS</a:t>
            </a:r>
          </a:p>
        </p:txBody>
      </p:sp>
      <p:sp>
        <p:nvSpPr>
          <p:cNvPr id="33797" name="Rectangle 5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>
                <a:solidFill>
                  <a:srgbClr val="00B0F0"/>
                </a:solidFill>
              </a:rPr>
              <a:t>THANK YOU </a:t>
            </a:r>
          </a:p>
          <a:p>
            <a:r>
              <a:rPr lang="en-US" dirty="0">
                <a:solidFill>
                  <a:srgbClr val="00B0F0"/>
                </a:solidFill>
              </a:rPr>
              <a:t>FOR YOUR ATTENTION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37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37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37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379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379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3379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215</TotalTime>
  <Words>764</Words>
  <Application>Microsoft Office PowerPoint</Application>
  <PresentationFormat>On-screen Show (4:3)</PresentationFormat>
  <Paragraphs>270</Paragraphs>
  <Slides>32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32</vt:i4>
      </vt:variant>
    </vt:vector>
  </HeadingPairs>
  <TitlesOfParts>
    <vt:vector size="33" baseType="lpstr">
      <vt:lpstr>Office Theme</vt:lpstr>
      <vt:lpstr>Slide 1</vt:lpstr>
      <vt:lpstr>Slide 2</vt:lpstr>
      <vt:lpstr>BACKGROUND</vt:lpstr>
      <vt:lpstr>PARTNERSHIP</vt:lpstr>
      <vt:lpstr>EXPECTED IMPACT</vt:lpstr>
      <vt:lpstr>MAIN OUTCOMES  - NATIONAL</vt:lpstr>
      <vt:lpstr>MAIN OUTCOMES  - INSTITUTIONAL</vt:lpstr>
      <vt:lpstr>SUSTAINABILITY</vt:lpstr>
      <vt:lpstr>QUESTIONS</vt:lpstr>
      <vt:lpstr>Enhancement of institutional capacities for participation in large scale international collaborations</vt:lpstr>
      <vt:lpstr>WP3 KEY FOCUS</vt:lpstr>
      <vt:lpstr>OUTCOMES</vt:lpstr>
      <vt:lpstr>TIMEFRAME</vt:lpstr>
      <vt:lpstr>QUESTIONS</vt:lpstr>
      <vt:lpstr>Dissemination</vt:lpstr>
      <vt:lpstr>WP5 KEY FOCUS</vt:lpstr>
      <vt:lpstr>OUTCOMES</vt:lpstr>
      <vt:lpstr>QUESTIONS</vt:lpstr>
      <vt:lpstr>Management</vt:lpstr>
      <vt:lpstr>WP7 KEY FOCUS</vt:lpstr>
      <vt:lpstr>METHODOLOGY</vt:lpstr>
      <vt:lpstr>IMPORTANT (1)</vt:lpstr>
      <vt:lpstr>IMPORTANT (2)</vt:lpstr>
      <vt:lpstr>QUESTIONS</vt:lpstr>
      <vt:lpstr>FINANCIAL ISSUES</vt:lpstr>
      <vt:lpstr>PROJECT BUDGET</vt:lpstr>
      <vt:lpstr>BUDGET BREAKDOWN</vt:lpstr>
      <vt:lpstr>BREAKDOWN: Partners</vt:lpstr>
      <vt:lpstr>BREAKDOWN: WPs</vt:lpstr>
      <vt:lpstr>COST TYPES</vt:lpstr>
      <vt:lpstr>QUESTIONS and DISCUSSION</vt:lpstr>
      <vt:lpstr>Slide 32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Sava Marinkovic</dc:creator>
  <cp:lastModifiedBy>Administrator</cp:lastModifiedBy>
  <cp:revision>31</cp:revision>
  <dcterms:created xsi:type="dcterms:W3CDTF">2014-02-06T19:59:25Z</dcterms:created>
  <dcterms:modified xsi:type="dcterms:W3CDTF">2014-02-07T16:13:56Z</dcterms:modified>
</cp:coreProperties>
</file>