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sldIdLst>
    <p:sldId id="256" r:id="rId2"/>
    <p:sldId id="257" r:id="rId3"/>
    <p:sldId id="259" r:id="rId4"/>
    <p:sldId id="260" r:id="rId5"/>
    <p:sldId id="262" r:id="rId6"/>
    <p:sldId id="263" r:id="rId7"/>
    <p:sldId id="269" r:id="rId8"/>
    <p:sldId id="261" r:id="rId9"/>
    <p:sldId id="264" r:id="rId10"/>
    <p:sldId id="267" r:id="rId11"/>
    <p:sldId id="265" r:id="rId12"/>
    <p:sldId id="268" r:id="rId1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93A61"/>
    <a:srgbClr val="4D4D4D"/>
    <a:srgbClr val="36375C"/>
    <a:srgbClr val="3D3D3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672" autoAdjust="0"/>
  </p:normalViewPr>
  <p:slideViewPr>
    <p:cSldViewPr>
      <p:cViewPr varScale="1">
        <p:scale>
          <a:sx n="98" d="100"/>
          <a:sy n="98" d="100"/>
        </p:scale>
        <p:origin x="-420" y="-10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1A66B3-CB97-4888-B9A1-E21587E4681F}" type="datetimeFigureOut">
              <a:rPr lang="de-DE" smtClean="0"/>
              <a:pPr/>
              <a:t>07.02.2014</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5718AB-DADA-4215-8A85-98D595C95909}" type="slidenum">
              <a:rPr lang="de-DE" smtClean="0"/>
              <a:pPr/>
              <a:t>‹Nr.›</a:t>
            </a:fld>
            <a:endParaRPr lang="de-DE"/>
          </a:p>
        </p:txBody>
      </p:sp>
    </p:spTree>
    <p:extLst>
      <p:ext uri="{BB962C8B-B14F-4D97-AF65-F5344CB8AC3E}">
        <p14:creationId xmlns:p14="http://schemas.microsoft.com/office/powerpoint/2010/main" xmlns="" val="404396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fld id="{BE5718AB-DADA-4215-8A85-98D595C95909}" type="slidenum">
              <a:rPr lang="de-DE" smtClean="0"/>
              <a:pPr/>
              <a:t>2</a:t>
            </a:fld>
            <a:endParaRPr lang="de-DE"/>
          </a:p>
        </p:txBody>
      </p:sp>
    </p:spTree>
    <p:extLst>
      <p:ext uri="{BB962C8B-B14F-4D97-AF65-F5344CB8AC3E}">
        <p14:creationId xmlns:p14="http://schemas.microsoft.com/office/powerpoint/2010/main" xmlns="" val="3120369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r>
              <a:rPr lang="de-DE" smtClean="0"/>
              <a:t>14./15./16. May.2012</a:t>
            </a:r>
            <a:endParaRPr lang="de-DE"/>
          </a:p>
        </p:txBody>
      </p:sp>
      <p:sp>
        <p:nvSpPr>
          <p:cNvPr id="17" name="Footer Placeholder 16"/>
          <p:cNvSpPr>
            <a:spLocks noGrp="1"/>
          </p:cNvSpPr>
          <p:nvPr>
            <p:ph type="ftr" sz="quarter" idx="11"/>
          </p:nvPr>
        </p:nvSpPr>
        <p:spPr>
          <a:xfrm>
            <a:off x="5410200" y="4205288"/>
            <a:ext cx="1295400" cy="457200"/>
          </a:xfrm>
        </p:spPr>
        <p:txBody>
          <a:bodyPr/>
          <a:lstStyle/>
          <a:p>
            <a:r>
              <a:rPr lang="de-DE" smtClean="0"/>
              <a:t>      www.wus-austria.org</a:t>
            </a:r>
            <a:endParaRPr lang="de-DE"/>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3FE6D60-3723-4A4E-9981-B2BC2F338B41}"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de-DE" smtClean="0"/>
              <a:t>14./15./16. May.2012</a:t>
            </a:r>
            <a:endParaRPr lang="de-DE"/>
          </a:p>
        </p:txBody>
      </p:sp>
      <p:sp>
        <p:nvSpPr>
          <p:cNvPr id="5" name="Footer Placeholder 4"/>
          <p:cNvSpPr>
            <a:spLocks noGrp="1"/>
          </p:cNvSpPr>
          <p:nvPr>
            <p:ph type="ftr" sz="quarter" idx="11"/>
          </p:nvPr>
        </p:nvSpPr>
        <p:spPr/>
        <p:txBody>
          <a:bodyPr/>
          <a:lstStyle/>
          <a:p>
            <a:r>
              <a:rPr lang="de-DE" smtClean="0"/>
              <a:t>      www.wus-austria.org</a:t>
            </a:r>
            <a:endParaRPr lang="de-DE"/>
          </a:p>
        </p:txBody>
      </p:sp>
      <p:sp>
        <p:nvSpPr>
          <p:cNvPr id="6" name="Slide Number Placeholder 5"/>
          <p:cNvSpPr>
            <a:spLocks noGrp="1"/>
          </p:cNvSpPr>
          <p:nvPr>
            <p:ph type="sldNum" sz="quarter" idx="12"/>
          </p:nvPr>
        </p:nvSpPr>
        <p:spPr/>
        <p:txBody>
          <a:bodyPr/>
          <a:lstStyle/>
          <a:p>
            <a:fld id="{63FE6D60-3723-4A4E-9981-B2BC2F338B41}"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de-DE" smtClean="0"/>
              <a:t>14./15./16. May.2012</a:t>
            </a:r>
            <a:endParaRPr lang="de-DE"/>
          </a:p>
        </p:txBody>
      </p:sp>
      <p:sp>
        <p:nvSpPr>
          <p:cNvPr id="5" name="Footer Placeholder 4"/>
          <p:cNvSpPr>
            <a:spLocks noGrp="1"/>
          </p:cNvSpPr>
          <p:nvPr>
            <p:ph type="ftr" sz="quarter" idx="11"/>
          </p:nvPr>
        </p:nvSpPr>
        <p:spPr/>
        <p:txBody>
          <a:bodyPr/>
          <a:lstStyle/>
          <a:p>
            <a:r>
              <a:rPr lang="de-DE" smtClean="0"/>
              <a:t>      www.wus-austria.org</a:t>
            </a:r>
            <a:endParaRPr lang="de-DE"/>
          </a:p>
        </p:txBody>
      </p:sp>
      <p:sp>
        <p:nvSpPr>
          <p:cNvPr id="6" name="Slide Number Placeholder 5"/>
          <p:cNvSpPr>
            <a:spLocks noGrp="1"/>
          </p:cNvSpPr>
          <p:nvPr>
            <p:ph type="sldNum" sz="quarter" idx="12"/>
          </p:nvPr>
        </p:nvSpPr>
        <p:spPr/>
        <p:txBody>
          <a:bodyPr/>
          <a:lstStyle/>
          <a:p>
            <a:fld id="{63FE6D60-3723-4A4E-9981-B2BC2F338B41}"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de-DE" smtClean="0"/>
              <a:t>14./15./16. May.2012</a:t>
            </a:r>
            <a:endParaRPr lang="de-DE"/>
          </a:p>
        </p:txBody>
      </p:sp>
      <p:sp>
        <p:nvSpPr>
          <p:cNvPr id="5" name="Footer Placeholder 4"/>
          <p:cNvSpPr>
            <a:spLocks noGrp="1"/>
          </p:cNvSpPr>
          <p:nvPr>
            <p:ph type="ftr" sz="quarter" idx="11"/>
          </p:nvPr>
        </p:nvSpPr>
        <p:spPr/>
        <p:txBody>
          <a:bodyPr/>
          <a:lstStyle/>
          <a:p>
            <a:r>
              <a:rPr lang="de-DE" smtClean="0"/>
              <a:t>      www.wus-austria.org</a:t>
            </a:r>
            <a:endParaRPr lang="de-DE"/>
          </a:p>
        </p:txBody>
      </p:sp>
      <p:sp>
        <p:nvSpPr>
          <p:cNvPr id="6" name="Slide Number Placeholder 5"/>
          <p:cNvSpPr>
            <a:spLocks noGrp="1"/>
          </p:cNvSpPr>
          <p:nvPr>
            <p:ph type="sldNum" sz="quarter" idx="12"/>
          </p:nvPr>
        </p:nvSpPr>
        <p:spPr/>
        <p:txBody>
          <a:bodyPr/>
          <a:lstStyle/>
          <a:p>
            <a:fld id="{63FE6D60-3723-4A4E-9981-B2BC2F338B41}"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de-DE" smtClean="0"/>
              <a:t>14./15./16. May.2012</a:t>
            </a:r>
            <a:endParaRPr lang="de-DE"/>
          </a:p>
        </p:txBody>
      </p:sp>
      <p:sp>
        <p:nvSpPr>
          <p:cNvPr id="5" name="Footer Placeholder 4"/>
          <p:cNvSpPr>
            <a:spLocks noGrp="1"/>
          </p:cNvSpPr>
          <p:nvPr>
            <p:ph type="ftr" sz="quarter" idx="11"/>
          </p:nvPr>
        </p:nvSpPr>
        <p:spPr/>
        <p:txBody>
          <a:bodyPr/>
          <a:lstStyle/>
          <a:p>
            <a:r>
              <a:rPr lang="de-DE" smtClean="0"/>
              <a:t>      www.wus-austria.org</a:t>
            </a:r>
            <a:endParaRPr lang="de-DE"/>
          </a:p>
        </p:txBody>
      </p:sp>
      <p:sp>
        <p:nvSpPr>
          <p:cNvPr id="6" name="Slide Number Placeholder 5"/>
          <p:cNvSpPr>
            <a:spLocks noGrp="1"/>
          </p:cNvSpPr>
          <p:nvPr>
            <p:ph type="sldNum" sz="quarter" idx="12"/>
          </p:nvPr>
        </p:nvSpPr>
        <p:spPr/>
        <p:txBody>
          <a:bodyPr/>
          <a:lstStyle/>
          <a:p>
            <a:fld id="{63FE6D60-3723-4A4E-9981-B2BC2F338B41}"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de-DE" smtClean="0"/>
              <a:t>14./15./16. May.2012</a:t>
            </a:r>
            <a:endParaRPr lang="de-DE"/>
          </a:p>
        </p:txBody>
      </p:sp>
      <p:sp>
        <p:nvSpPr>
          <p:cNvPr id="6" name="Footer Placeholder 5"/>
          <p:cNvSpPr>
            <a:spLocks noGrp="1"/>
          </p:cNvSpPr>
          <p:nvPr>
            <p:ph type="ftr" sz="quarter" idx="11"/>
          </p:nvPr>
        </p:nvSpPr>
        <p:spPr/>
        <p:txBody>
          <a:bodyPr/>
          <a:lstStyle/>
          <a:p>
            <a:r>
              <a:rPr lang="de-DE" smtClean="0"/>
              <a:t>      www.wus-austria.org</a:t>
            </a:r>
            <a:endParaRPr lang="de-DE"/>
          </a:p>
        </p:txBody>
      </p:sp>
      <p:sp>
        <p:nvSpPr>
          <p:cNvPr id="7" name="Slide Number Placeholder 6"/>
          <p:cNvSpPr>
            <a:spLocks noGrp="1"/>
          </p:cNvSpPr>
          <p:nvPr>
            <p:ph type="sldNum" sz="quarter" idx="12"/>
          </p:nvPr>
        </p:nvSpPr>
        <p:spPr/>
        <p:txBody>
          <a:bodyPr/>
          <a:lstStyle/>
          <a:p>
            <a:fld id="{63FE6D60-3723-4A4E-9981-B2BC2F338B41}"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r>
              <a:rPr lang="de-DE" smtClean="0"/>
              <a:t>14./15./16. May.2012</a:t>
            </a:r>
            <a:endParaRPr lang="de-DE"/>
          </a:p>
        </p:txBody>
      </p:sp>
      <p:sp>
        <p:nvSpPr>
          <p:cNvPr id="27" name="Slide Number Placeholder 26"/>
          <p:cNvSpPr>
            <a:spLocks noGrp="1"/>
          </p:cNvSpPr>
          <p:nvPr>
            <p:ph type="sldNum" sz="quarter" idx="11"/>
          </p:nvPr>
        </p:nvSpPr>
        <p:spPr/>
        <p:txBody>
          <a:bodyPr rtlCol="0"/>
          <a:lstStyle/>
          <a:p>
            <a:fld id="{63FE6D60-3723-4A4E-9981-B2BC2F338B41}" type="slidenum">
              <a:rPr lang="de-DE" smtClean="0"/>
              <a:pPr/>
              <a:t>‹Nr.›</a:t>
            </a:fld>
            <a:endParaRPr lang="de-DE"/>
          </a:p>
        </p:txBody>
      </p:sp>
      <p:sp>
        <p:nvSpPr>
          <p:cNvPr id="28" name="Footer Placeholder 27"/>
          <p:cNvSpPr>
            <a:spLocks noGrp="1"/>
          </p:cNvSpPr>
          <p:nvPr>
            <p:ph type="ftr" sz="quarter" idx="12"/>
          </p:nvPr>
        </p:nvSpPr>
        <p:spPr/>
        <p:txBody>
          <a:bodyPr rtlCol="0"/>
          <a:lstStyle/>
          <a:p>
            <a:r>
              <a:rPr lang="de-DE" smtClean="0"/>
              <a:t>      www.wus-austria.org</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r>
              <a:rPr lang="de-DE" smtClean="0"/>
              <a:t>14./15./16. May.2012</a:t>
            </a:r>
            <a:endParaRPr lang="de-DE"/>
          </a:p>
        </p:txBody>
      </p:sp>
      <p:sp>
        <p:nvSpPr>
          <p:cNvPr id="4" name="Footer Placeholder 3"/>
          <p:cNvSpPr>
            <a:spLocks noGrp="1"/>
          </p:cNvSpPr>
          <p:nvPr>
            <p:ph type="ftr" sz="quarter" idx="11"/>
          </p:nvPr>
        </p:nvSpPr>
        <p:spPr>
          <a:xfrm>
            <a:off x="5257800" y="612648"/>
            <a:ext cx="1325880" cy="457200"/>
          </a:xfrm>
        </p:spPr>
        <p:txBody>
          <a:bodyPr/>
          <a:lstStyle/>
          <a:p>
            <a:r>
              <a:rPr lang="de-DE" smtClean="0"/>
              <a:t>      www.wus-austria.org</a:t>
            </a:r>
            <a:endParaRPr lang="de-DE"/>
          </a:p>
        </p:txBody>
      </p:sp>
      <p:sp>
        <p:nvSpPr>
          <p:cNvPr id="5" name="Slide Number Placeholder 4"/>
          <p:cNvSpPr>
            <a:spLocks noGrp="1"/>
          </p:cNvSpPr>
          <p:nvPr>
            <p:ph type="sldNum" sz="quarter" idx="12"/>
          </p:nvPr>
        </p:nvSpPr>
        <p:spPr>
          <a:xfrm>
            <a:off x="8174736" y="2272"/>
            <a:ext cx="762000" cy="365760"/>
          </a:xfrm>
        </p:spPr>
        <p:txBody>
          <a:bodyPr/>
          <a:lstStyle/>
          <a:p>
            <a:fld id="{63FE6D60-3723-4A4E-9981-B2BC2F338B41}"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14./15./16. May.2012</a:t>
            </a:r>
            <a:endParaRPr lang="de-DE"/>
          </a:p>
        </p:txBody>
      </p:sp>
      <p:sp>
        <p:nvSpPr>
          <p:cNvPr id="3" name="Footer Placeholder 2"/>
          <p:cNvSpPr>
            <a:spLocks noGrp="1"/>
          </p:cNvSpPr>
          <p:nvPr>
            <p:ph type="ftr" sz="quarter" idx="11"/>
          </p:nvPr>
        </p:nvSpPr>
        <p:spPr/>
        <p:txBody>
          <a:bodyPr/>
          <a:lstStyle/>
          <a:p>
            <a:r>
              <a:rPr lang="de-DE" smtClean="0"/>
              <a:t>      www.wus-austria.org</a:t>
            </a:r>
            <a:endParaRPr lang="de-DE"/>
          </a:p>
        </p:txBody>
      </p:sp>
      <p:sp>
        <p:nvSpPr>
          <p:cNvPr id="4" name="Slide Number Placeholder 3"/>
          <p:cNvSpPr>
            <a:spLocks noGrp="1"/>
          </p:cNvSpPr>
          <p:nvPr>
            <p:ph type="sldNum" sz="quarter" idx="12"/>
          </p:nvPr>
        </p:nvSpPr>
        <p:spPr/>
        <p:txBody>
          <a:bodyPr/>
          <a:lstStyle/>
          <a:p>
            <a:fld id="{63FE6D60-3723-4A4E-9981-B2BC2F338B41}"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de-DE" smtClean="0"/>
              <a:t>14./15./16. May.2012</a:t>
            </a:r>
            <a:endParaRPr lang="de-DE"/>
          </a:p>
        </p:txBody>
      </p:sp>
      <p:sp>
        <p:nvSpPr>
          <p:cNvPr id="6" name="Footer Placeholder 5"/>
          <p:cNvSpPr>
            <a:spLocks noGrp="1"/>
          </p:cNvSpPr>
          <p:nvPr>
            <p:ph type="ftr" sz="quarter" idx="11"/>
          </p:nvPr>
        </p:nvSpPr>
        <p:spPr/>
        <p:txBody>
          <a:bodyPr/>
          <a:lstStyle/>
          <a:p>
            <a:r>
              <a:rPr lang="de-DE" smtClean="0"/>
              <a:t>      www.wus-austria.org</a:t>
            </a:r>
            <a:endParaRPr lang="de-DE"/>
          </a:p>
        </p:txBody>
      </p:sp>
      <p:sp>
        <p:nvSpPr>
          <p:cNvPr id="7" name="Slide Number Placeholder 6"/>
          <p:cNvSpPr>
            <a:spLocks noGrp="1"/>
          </p:cNvSpPr>
          <p:nvPr>
            <p:ph type="sldNum" sz="quarter" idx="12"/>
          </p:nvPr>
        </p:nvSpPr>
        <p:spPr/>
        <p:txBody>
          <a:bodyPr/>
          <a:lstStyle/>
          <a:p>
            <a:fld id="{63FE6D60-3723-4A4E-9981-B2BC2F338B41}"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de-DE" smtClean="0"/>
              <a:t>14./15./16. May.2012</a:t>
            </a:r>
            <a:endParaRPr lang="de-DE"/>
          </a:p>
        </p:txBody>
      </p:sp>
      <p:sp>
        <p:nvSpPr>
          <p:cNvPr id="6" name="Footer Placeholder 5"/>
          <p:cNvSpPr>
            <a:spLocks noGrp="1"/>
          </p:cNvSpPr>
          <p:nvPr>
            <p:ph type="ftr" sz="quarter" idx="11"/>
          </p:nvPr>
        </p:nvSpPr>
        <p:spPr/>
        <p:txBody>
          <a:bodyPr/>
          <a:lstStyle/>
          <a:p>
            <a:r>
              <a:rPr lang="de-DE" smtClean="0"/>
              <a:t>      www.wus-austria.org</a:t>
            </a:r>
            <a:endParaRPr lang="de-DE"/>
          </a:p>
        </p:txBody>
      </p:sp>
      <p:sp>
        <p:nvSpPr>
          <p:cNvPr id="7" name="Slide Number Placeholder 6"/>
          <p:cNvSpPr>
            <a:spLocks noGrp="1"/>
          </p:cNvSpPr>
          <p:nvPr>
            <p:ph type="sldNum" sz="quarter" idx="12"/>
          </p:nvPr>
        </p:nvSpPr>
        <p:spPr/>
        <p:txBody>
          <a:bodyPr/>
          <a:lstStyle/>
          <a:p>
            <a:fld id="{63FE6D60-3723-4A4E-9981-B2BC2F338B41}"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r>
              <a:rPr lang="de-DE" smtClean="0"/>
              <a:t>14./15./16. May.2012</a:t>
            </a:r>
            <a:endParaRPr lang="de-DE"/>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de-DE" smtClean="0"/>
              <a:t>      www.wus-austria.org</a:t>
            </a:r>
            <a:endParaRPr lang="de-DE"/>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3FE6D60-3723-4A4E-9981-B2BC2F338B41}"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us-austria.org/project/0/73.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us-austria.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us-austria.org/project/0/96.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904" y="836712"/>
            <a:ext cx="7488832" cy="5184576"/>
          </a:xfrm>
        </p:spPr>
        <p:txBody>
          <a:bodyPr>
            <a:normAutofit/>
          </a:bodyPr>
          <a:lstStyle/>
          <a:p>
            <a:pPr>
              <a:buNone/>
            </a:pPr>
            <a:r>
              <a:rPr lang="de-DE" b="1" cap="all" dirty="0" err="1" smtClean="0">
                <a:solidFill>
                  <a:srgbClr val="002060"/>
                </a:solidFill>
              </a:rPr>
              <a:t>Ongoing</a:t>
            </a:r>
            <a:r>
              <a:rPr lang="de-DE" b="1" cap="all" dirty="0" smtClean="0">
                <a:solidFill>
                  <a:srgbClr val="002060"/>
                </a:solidFill>
              </a:rPr>
              <a:t> </a:t>
            </a:r>
            <a:r>
              <a:rPr lang="de-DE" b="1" cap="all" dirty="0" err="1" smtClean="0">
                <a:solidFill>
                  <a:srgbClr val="002060"/>
                </a:solidFill>
              </a:rPr>
              <a:t>projects</a:t>
            </a:r>
            <a:r>
              <a:rPr lang="de-DE" b="1" cap="all" dirty="0" smtClean="0">
                <a:solidFill>
                  <a:srgbClr val="002060"/>
                </a:solidFill>
              </a:rPr>
              <a:t> (II)</a:t>
            </a:r>
            <a:endParaRPr lang="de-DE" b="1" cap="all" dirty="0">
              <a:solidFill>
                <a:srgbClr val="002060"/>
              </a:solidFill>
            </a:endParaRPr>
          </a:p>
          <a:p>
            <a:pPr>
              <a:buFont typeface="Wingdings" panose="05000000000000000000" pitchFamily="2" charset="2"/>
              <a:buChar char="§"/>
            </a:pPr>
            <a:endParaRPr lang="en-US" sz="1400" u="sng" dirty="0" smtClean="0">
              <a:solidFill>
                <a:srgbClr val="002060"/>
              </a:solidFill>
              <a:hlinkClick r:id="rId2"/>
            </a:endParaRPr>
          </a:p>
          <a:p>
            <a:pPr>
              <a:buFont typeface="Wingdings" panose="05000000000000000000" pitchFamily="2" charset="2"/>
              <a:buChar char="§"/>
            </a:pPr>
            <a:r>
              <a:rPr lang="en-US" sz="1400" u="sng" dirty="0" smtClean="0">
                <a:solidFill>
                  <a:srgbClr val="002060"/>
                </a:solidFill>
                <a:hlinkClick r:id="rId2"/>
              </a:rPr>
              <a:t>PhD </a:t>
            </a:r>
            <a:r>
              <a:rPr lang="en-US" sz="1400" u="sng" dirty="0">
                <a:solidFill>
                  <a:srgbClr val="002060"/>
                </a:solidFill>
                <a:hlinkClick r:id="rId2"/>
              </a:rPr>
              <a:t>in Food Science &amp; Technology &amp; Creating Capacities for PhD Reform at the University of </a:t>
            </a:r>
            <a:r>
              <a:rPr lang="en-US" sz="1400" u="sng" dirty="0" smtClean="0">
                <a:solidFill>
                  <a:srgbClr val="002060"/>
                </a:solidFill>
                <a:hlinkClick r:id="rId2"/>
              </a:rPr>
              <a:t>Pristina/Kosovo</a:t>
            </a:r>
            <a:endParaRPr lang="en-US" sz="1400" u="sng" dirty="0">
              <a:solidFill>
                <a:srgbClr val="002060"/>
              </a:solidFill>
              <a:hlinkClick r:id="rId2"/>
            </a:endParaRPr>
          </a:p>
          <a:p>
            <a:pPr>
              <a:buFont typeface="Wingdings" panose="05000000000000000000" pitchFamily="2" charset="2"/>
              <a:buChar char="§"/>
            </a:pPr>
            <a:r>
              <a:rPr lang="en-US" sz="1400" u="sng" dirty="0">
                <a:solidFill>
                  <a:srgbClr val="002060"/>
                </a:solidFill>
                <a:hlinkClick r:id="rId2"/>
              </a:rPr>
              <a:t>QA@UPPZ - Strategic Support for the development of Sustainable QA Structures at the Newly Public Founded University in </a:t>
            </a:r>
            <a:r>
              <a:rPr lang="en-US" sz="1400" u="sng" dirty="0" err="1">
                <a:solidFill>
                  <a:srgbClr val="002060"/>
                </a:solidFill>
                <a:hlinkClick r:id="rId2"/>
              </a:rPr>
              <a:t>Kosova</a:t>
            </a:r>
            <a:r>
              <a:rPr lang="en-US" sz="1400" u="sng" dirty="0">
                <a:solidFill>
                  <a:srgbClr val="002060"/>
                </a:solidFill>
                <a:hlinkClick r:id="rId2"/>
              </a:rPr>
              <a:t>, University of </a:t>
            </a:r>
            <a:r>
              <a:rPr lang="en-US" sz="1400" u="sng" dirty="0" err="1" smtClean="0">
                <a:solidFill>
                  <a:srgbClr val="002060"/>
                </a:solidFill>
                <a:hlinkClick r:id="rId2"/>
              </a:rPr>
              <a:t>Prizren</a:t>
            </a:r>
            <a:endParaRPr lang="en-US" sz="1400" u="sng" dirty="0">
              <a:solidFill>
                <a:srgbClr val="002060"/>
              </a:solidFill>
              <a:hlinkClick r:id="rId2"/>
            </a:endParaRPr>
          </a:p>
          <a:p>
            <a:pPr>
              <a:buFont typeface="Wingdings" panose="05000000000000000000" pitchFamily="2" charset="2"/>
              <a:buChar char="§"/>
            </a:pPr>
            <a:r>
              <a:rPr lang="en-US" sz="1400" u="sng" dirty="0" err="1">
                <a:solidFill>
                  <a:srgbClr val="002060"/>
                </a:solidFill>
                <a:hlinkClick r:id="rId2"/>
              </a:rPr>
              <a:t>QinR</a:t>
            </a:r>
            <a:r>
              <a:rPr lang="en-US" sz="1400" u="sng" dirty="0">
                <a:solidFill>
                  <a:srgbClr val="002060"/>
                </a:solidFill>
                <a:hlinkClick r:id="rId2"/>
              </a:rPr>
              <a:t> - Quality in </a:t>
            </a:r>
            <a:r>
              <a:rPr lang="en-US" sz="1400" u="sng" dirty="0" smtClean="0">
                <a:solidFill>
                  <a:srgbClr val="002060"/>
                </a:solidFill>
                <a:hlinkClick r:id="rId2"/>
              </a:rPr>
              <a:t>Research</a:t>
            </a:r>
            <a:endParaRPr lang="en-US" sz="1400" u="sng" dirty="0">
              <a:solidFill>
                <a:srgbClr val="002060"/>
              </a:solidFill>
              <a:hlinkClick r:id="rId2"/>
            </a:endParaRPr>
          </a:p>
          <a:p>
            <a:pPr>
              <a:buFont typeface="Wingdings" panose="05000000000000000000" pitchFamily="2" charset="2"/>
              <a:buChar char="§"/>
            </a:pPr>
            <a:r>
              <a:rPr lang="en-US" sz="1400" u="sng" dirty="0">
                <a:solidFill>
                  <a:srgbClr val="002060"/>
                </a:solidFill>
                <a:hlinkClick r:id="rId2"/>
              </a:rPr>
              <a:t>QUADRIGA: Qualification Frameworks in Central Asia: Bologna-Based Principles and Regional </a:t>
            </a:r>
            <a:r>
              <a:rPr lang="en-US" sz="1400" u="sng" dirty="0" smtClean="0">
                <a:solidFill>
                  <a:srgbClr val="002060"/>
                </a:solidFill>
                <a:hlinkClick r:id="rId2"/>
              </a:rPr>
              <a:t>Cooperation</a:t>
            </a:r>
            <a:endParaRPr lang="en-US" sz="1400" u="sng" dirty="0">
              <a:solidFill>
                <a:srgbClr val="002060"/>
              </a:solidFill>
              <a:hlinkClick r:id="rId2"/>
            </a:endParaRPr>
          </a:p>
          <a:p>
            <a:pPr>
              <a:buFont typeface="Wingdings" panose="05000000000000000000" pitchFamily="2" charset="2"/>
              <a:buChar char="§"/>
            </a:pPr>
            <a:r>
              <a:rPr lang="en-US" sz="1400" u="sng" dirty="0">
                <a:solidFill>
                  <a:srgbClr val="002060"/>
                </a:solidFill>
                <a:hlinkClick r:id="rId2"/>
              </a:rPr>
              <a:t>QUAEM - Development of Quality Assurance in Higher Education in </a:t>
            </a:r>
            <a:r>
              <a:rPr lang="en-US" sz="1400" u="sng" dirty="0" smtClean="0">
                <a:solidFill>
                  <a:srgbClr val="002060"/>
                </a:solidFill>
                <a:hlinkClick r:id="rId2"/>
              </a:rPr>
              <a:t>Moldova</a:t>
            </a:r>
            <a:endParaRPr lang="en-US" sz="1400" u="sng" dirty="0">
              <a:solidFill>
                <a:srgbClr val="002060"/>
              </a:solidFill>
              <a:hlinkClick r:id="rId2"/>
            </a:endParaRPr>
          </a:p>
          <a:p>
            <a:pPr>
              <a:buFont typeface="Wingdings" panose="05000000000000000000" pitchFamily="2" charset="2"/>
              <a:buChar char="§"/>
            </a:pPr>
            <a:r>
              <a:rPr lang="en-US" sz="1400" u="sng" dirty="0">
                <a:solidFill>
                  <a:srgbClr val="002060"/>
                </a:solidFill>
                <a:hlinkClick r:id="rId2"/>
              </a:rPr>
              <a:t>REGENLAW - Development of Regional Interdisciplinary Postgraduate Energy and Environmental Studies </a:t>
            </a:r>
          </a:p>
          <a:p>
            <a:pPr>
              <a:buFont typeface="Wingdings" panose="05000000000000000000" pitchFamily="2" charset="2"/>
              <a:buChar char="§"/>
            </a:pPr>
            <a:r>
              <a:rPr lang="en-US" sz="1400" u="sng" dirty="0">
                <a:solidFill>
                  <a:srgbClr val="002060"/>
                </a:solidFill>
                <a:hlinkClick r:id="rId2"/>
              </a:rPr>
              <a:t>SHEQA - Strategic Management of Higher Education Institutions Based on Integrated Quality Assurance System </a:t>
            </a:r>
          </a:p>
          <a:p>
            <a:pPr>
              <a:buFont typeface="Wingdings" panose="05000000000000000000" pitchFamily="2" charset="2"/>
              <a:buChar char="§"/>
            </a:pPr>
            <a:r>
              <a:rPr lang="en-US" sz="1400" u="sng" dirty="0">
                <a:solidFill>
                  <a:srgbClr val="002060"/>
                </a:solidFill>
                <a:hlinkClick r:id="rId2"/>
              </a:rPr>
              <a:t>Support to Higher Education and Scientific Research in </a:t>
            </a:r>
            <a:r>
              <a:rPr lang="en-US" sz="1400" u="sng" dirty="0" smtClean="0">
                <a:solidFill>
                  <a:srgbClr val="002060"/>
                </a:solidFill>
                <a:hlinkClick r:id="rId2"/>
              </a:rPr>
              <a:t>Algeria</a:t>
            </a:r>
            <a:endParaRPr lang="en-US" sz="1400" u="sng" dirty="0">
              <a:solidFill>
                <a:srgbClr val="002060"/>
              </a:solidFill>
              <a:hlinkClick r:id="rId2"/>
            </a:endParaRPr>
          </a:p>
          <a:p>
            <a:pPr>
              <a:buFont typeface="Wingdings" panose="05000000000000000000" pitchFamily="2" charset="2"/>
              <a:buChar char="§"/>
            </a:pPr>
            <a:r>
              <a:rPr lang="en-US" sz="1400" u="sng" dirty="0">
                <a:solidFill>
                  <a:srgbClr val="002060"/>
                </a:solidFill>
                <a:hlinkClick r:id="rId2"/>
              </a:rPr>
              <a:t>Teachers: Agents of change. A strategic approach to anchoring development education in Czech and in Polish formal education </a:t>
            </a:r>
            <a:r>
              <a:rPr lang="en-US" sz="1400" u="sng" dirty="0" smtClean="0">
                <a:solidFill>
                  <a:srgbClr val="002060"/>
                </a:solidFill>
                <a:hlinkClick r:id="rId2"/>
              </a:rPr>
              <a:t>systems</a:t>
            </a:r>
            <a:endParaRPr lang="en-US" sz="1400" u="sng" dirty="0">
              <a:solidFill>
                <a:srgbClr val="002060"/>
              </a:solidFill>
              <a:hlinkClick r:id="rId2"/>
            </a:endParaRPr>
          </a:p>
          <a:p>
            <a:pPr>
              <a:buFont typeface="Wingdings" panose="05000000000000000000" pitchFamily="2" charset="2"/>
              <a:buChar char="§"/>
            </a:pPr>
            <a:r>
              <a:rPr lang="en-US" sz="1400" u="sng" dirty="0">
                <a:solidFill>
                  <a:srgbClr val="002060"/>
                </a:solidFill>
                <a:hlinkClick r:id="rId2"/>
              </a:rPr>
              <a:t>UNAM - Promoting the Modernization and Strengthening of Institutional and Financial Autonomy in Southern </a:t>
            </a:r>
            <a:r>
              <a:rPr lang="en-US" sz="1400" u="sng" dirty="0" err="1">
                <a:solidFill>
                  <a:srgbClr val="002060"/>
                </a:solidFill>
                <a:hlinkClick r:id="rId2"/>
              </a:rPr>
              <a:t>Neighbouring</a:t>
            </a:r>
            <a:r>
              <a:rPr lang="en-US" sz="1400" u="sng" dirty="0">
                <a:solidFill>
                  <a:srgbClr val="002060"/>
                </a:solidFill>
                <a:hlinkClick r:id="rId2"/>
              </a:rPr>
              <a:t> Area Higher Education Institutions </a:t>
            </a:r>
          </a:p>
          <a:p>
            <a:pPr>
              <a:buFont typeface="Wingdings" panose="05000000000000000000" pitchFamily="2" charset="2"/>
              <a:buChar char="§"/>
            </a:pPr>
            <a:r>
              <a:rPr lang="en-US" sz="1400" u="sng" dirty="0">
                <a:solidFill>
                  <a:srgbClr val="002060"/>
                </a:solidFill>
                <a:hlinkClick r:id="rId2"/>
              </a:rPr>
              <a:t>UNIMIG - Migration and Higher Education - Building Skills and Capacities</a:t>
            </a:r>
          </a:p>
          <a:p>
            <a:pPr>
              <a:buNone/>
            </a:pPr>
            <a:endParaRPr lang="en-US" sz="1400" u="sng" dirty="0">
              <a:solidFill>
                <a:srgbClr val="002060"/>
              </a:solidFill>
              <a:hlinkClick r:id="rId2"/>
            </a:endParaRPr>
          </a:p>
          <a:p>
            <a:pPr>
              <a:buNone/>
            </a:pPr>
            <a:endParaRPr lang="en-US" sz="1400" u="sng" dirty="0" smtClean="0">
              <a:solidFill>
                <a:srgbClr val="002060"/>
              </a:solidFill>
              <a:hlinkClick r:id="rId2"/>
            </a:endParaRPr>
          </a:p>
          <a:p>
            <a:pPr>
              <a:buNone/>
            </a:pPr>
            <a:endParaRPr lang="de-DE" sz="1400" dirty="0"/>
          </a:p>
        </p:txBody>
      </p:sp>
      <p:sp>
        <p:nvSpPr>
          <p:cNvPr id="5" name="Slide Number Placeholder 4"/>
          <p:cNvSpPr>
            <a:spLocks noGrp="1"/>
          </p:cNvSpPr>
          <p:nvPr>
            <p:ph type="sldNum" sz="quarter" idx="12"/>
          </p:nvPr>
        </p:nvSpPr>
        <p:spPr/>
        <p:txBody>
          <a:bodyPr/>
          <a:lstStyle/>
          <a:p>
            <a:fld id="{63FE6D60-3723-4A4E-9981-B2BC2F338B41}" type="slidenum">
              <a:rPr lang="de-DE" smtClean="0"/>
              <a:pPr/>
              <a:t>10</a:t>
            </a:fld>
            <a:endParaRPr lang="de-DE"/>
          </a:p>
        </p:txBody>
      </p:sp>
      <p:pic>
        <p:nvPicPr>
          <p:cNvPr id="2" name="Grafik 1"/>
          <p:cNvPicPr>
            <a:picLocks noChangeAspect="1"/>
          </p:cNvPicPr>
          <p:nvPr/>
        </p:nvPicPr>
        <p:blipFill>
          <a:blip r:embed="rId3" cstate="print"/>
          <a:stretch>
            <a:fillRect/>
          </a:stretch>
        </p:blipFill>
        <p:spPr>
          <a:xfrm>
            <a:off x="8278311" y="5822748"/>
            <a:ext cx="658425" cy="82912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908720"/>
            <a:ext cx="7888960" cy="4968552"/>
          </a:xfrm>
        </p:spPr>
        <p:txBody>
          <a:bodyPr>
            <a:normAutofit lnSpcReduction="10000"/>
          </a:bodyPr>
          <a:lstStyle/>
          <a:p>
            <a:pPr>
              <a:buNone/>
            </a:pPr>
            <a:r>
              <a:rPr lang="de-DE" b="1" cap="all" dirty="0" smtClean="0">
                <a:solidFill>
                  <a:srgbClr val="002060"/>
                </a:solidFill>
              </a:rPr>
              <a:t>New </a:t>
            </a:r>
            <a:r>
              <a:rPr lang="de-DE" b="1" cap="all" dirty="0" err="1" smtClean="0">
                <a:solidFill>
                  <a:srgbClr val="002060"/>
                </a:solidFill>
              </a:rPr>
              <a:t>projects</a:t>
            </a:r>
            <a:r>
              <a:rPr lang="de-DE" b="1" cap="all" dirty="0" smtClean="0">
                <a:solidFill>
                  <a:srgbClr val="002060"/>
                </a:solidFill>
              </a:rPr>
              <a:t> (</a:t>
            </a:r>
            <a:r>
              <a:rPr lang="de-DE" b="1" dirty="0" err="1" smtClean="0">
                <a:solidFill>
                  <a:srgbClr val="002060"/>
                </a:solidFill>
              </a:rPr>
              <a:t>starting</a:t>
            </a:r>
            <a:r>
              <a:rPr lang="de-DE" b="1" dirty="0" smtClean="0">
                <a:solidFill>
                  <a:srgbClr val="002060"/>
                </a:solidFill>
              </a:rPr>
              <a:t> 2014)</a:t>
            </a:r>
            <a:endParaRPr lang="de-DE" b="1" cap="all" dirty="0">
              <a:solidFill>
                <a:srgbClr val="002060"/>
              </a:solidFill>
            </a:endParaRPr>
          </a:p>
          <a:p>
            <a:pPr marL="109728" indent="0">
              <a:buNone/>
            </a:pPr>
            <a:endParaRPr lang="de-DE" sz="2600" dirty="0">
              <a:solidFill>
                <a:srgbClr val="002060"/>
              </a:solidFill>
            </a:endParaRPr>
          </a:p>
          <a:p>
            <a:pPr>
              <a:buFont typeface="Wingdings" panose="05000000000000000000" pitchFamily="2" charset="2"/>
              <a:buChar char="§"/>
            </a:pPr>
            <a:r>
              <a:rPr lang="de-DE" sz="2600" dirty="0">
                <a:solidFill>
                  <a:srgbClr val="002060"/>
                </a:solidFill>
              </a:rPr>
              <a:t>DEVCORE</a:t>
            </a:r>
          </a:p>
          <a:p>
            <a:pPr>
              <a:buFont typeface="Wingdings" panose="05000000000000000000" pitchFamily="2" charset="2"/>
              <a:buChar char="§"/>
            </a:pPr>
            <a:r>
              <a:rPr lang="de-DE" sz="2600" dirty="0">
                <a:solidFill>
                  <a:srgbClr val="002060"/>
                </a:solidFill>
              </a:rPr>
              <a:t>GOVERN</a:t>
            </a:r>
          </a:p>
          <a:p>
            <a:pPr>
              <a:buFont typeface="Wingdings" panose="05000000000000000000" pitchFamily="2" charset="2"/>
              <a:buChar char="§"/>
            </a:pPr>
            <a:r>
              <a:rPr lang="de-DE" sz="2600" dirty="0" err="1" smtClean="0">
                <a:solidFill>
                  <a:srgbClr val="002060"/>
                </a:solidFill>
              </a:rPr>
              <a:t>iDEA</a:t>
            </a:r>
            <a:r>
              <a:rPr lang="de-DE" sz="2600" dirty="0" smtClean="0">
                <a:solidFill>
                  <a:srgbClr val="002060"/>
                </a:solidFill>
              </a:rPr>
              <a:t> lab</a:t>
            </a:r>
            <a:endParaRPr lang="de-DE" sz="2600" dirty="0">
              <a:solidFill>
                <a:srgbClr val="002060"/>
              </a:solidFill>
            </a:endParaRPr>
          </a:p>
          <a:p>
            <a:pPr>
              <a:buFont typeface="Wingdings" panose="05000000000000000000" pitchFamily="2" charset="2"/>
              <a:buChar char="§"/>
            </a:pPr>
            <a:r>
              <a:rPr lang="de-DE" sz="2600" dirty="0" smtClean="0">
                <a:solidFill>
                  <a:srgbClr val="002060"/>
                </a:solidFill>
              </a:rPr>
              <a:t>KTU</a:t>
            </a:r>
            <a:endParaRPr lang="de-DE" sz="2600" dirty="0">
              <a:solidFill>
                <a:srgbClr val="002060"/>
              </a:solidFill>
            </a:endParaRPr>
          </a:p>
          <a:p>
            <a:pPr>
              <a:buFont typeface="Wingdings" panose="05000000000000000000" pitchFamily="2" charset="2"/>
              <a:buChar char="§"/>
            </a:pPr>
            <a:r>
              <a:rPr lang="de-DE" sz="2600" dirty="0">
                <a:solidFill>
                  <a:srgbClr val="002060"/>
                </a:solidFill>
              </a:rPr>
              <a:t>MAIN</a:t>
            </a:r>
          </a:p>
          <a:p>
            <a:pPr>
              <a:buFont typeface="Wingdings" panose="05000000000000000000" pitchFamily="2" charset="2"/>
              <a:buChar char="§"/>
            </a:pPr>
            <a:r>
              <a:rPr lang="de-DE" sz="2600" dirty="0" smtClean="0">
                <a:solidFill>
                  <a:srgbClr val="002060"/>
                </a:solidFill>
              </a:rPr>
              <a:t>ONEHEALTH</a:t>
            </a:r>
            <a:endParaRPr lang="de-DE" sz="2600" dirty="0">
              <a:solidFill>
                <a:srgbClr val="002060"/>
              </a:solidFill>
            </a:endParaRPr>
          </a:p>
          <a:p>
            <a:pPr>
              <a:buFont typeface="Wingdings" panose="05000000000000000000" pitchFamily="2" charset="2"/>
              <a:buChar char="§"/>
            </a:pPr>
            <a:r>
              <a:rPr lang="de-DE" sz="2600" dirty="0">
                <a:solidFill>
                  <a:srgbClr val="002060"/>
                </a:solidFill>
              </a:rPr>
              <a:t>PICASA</a:t>
            </a:r>
          </a:p>
          <a:p>
            <a:pPr>
              <a:buFont typeface="Wingdings" panose="05000000000000000000" pitchFamily="2" charset="2"/>
              <a:buChar char="§"/>
            </a:pPr>
            <a:r>
              <a:rPr lang="de-DE" sz="2600" dirty="0">
                <a:solidFill>
                  <a:srgbClr val="002060"/>
                </a:solidFill>
              </a:rPr>
              <a:t>SIPUS</a:t>
            </a:r>
          </a:p>
          <a:p>
            <a:pPr>
              <a:buFont typeface="Wingdings" panose="05000000000000000000" pitchFamily="2" charset="2"/>
              <a:buChar char="§"/>
            </a:pPr>
            <a:r>
              <a:rPr lang="de-DE" sz="2600" dirty="0" smtClean="0">
                <a:solidFill>
                  <a:srgbClr val="002060"/>
                </a:solidFill>
              </a:rPr>
              <a:t>UNIQE</a:t>
            </a:r>
            <a:endParaRPr lang="de-DE" sz="2600" dirty="0">
              <a:solidFill>
                <a:srgbClr val="002060"/>
              </a:solidFill>
            </a:endParaRPr>
          </a:p>
          <a:p>
            <a:pPr>
              <a:buFont typeface="Wingdings" panose="05000000000000000000" pitchFamily="2" charset="2"/>
              <a:buChar char="§"/>
            </a:pPr>
            <a:r>
              <a:rPr lang="de-DE" sz="2600" dirty="0">
                <a:solidFill>
                  <a:srgbClr val="002060"/>
                </a:solidFill>
              </a:rPr>
              <a:t>VERITAS</a:t>
            </a:r>
          </a:p>
          <a:p>
            <a:pPr>
              <a:buNone/>
            </a:pPr>
            <a:endParaRPr lang="de-DE" dirty="0"/>
          </a:p>
          <a:p>
            <a:pPr>
              <a:buNone/>
            </a:pPr>
            <a:endParaRPr lang="de-DE" dirty="0"/>
          </a:p>
        </p:txBody>
      </p:sp>
      <p:sp>
        <p:nvSpPr>
          <p:cNvPr id="5" name="Slide Number Placeholder 4"/>
          <p:cNvSpPr>
            <a:spLocks noGrp="1"/>
          </p:cNvSpPr>
          <p:nvPr>
            <p:ph type="sldNum" sz="quarter" idx="12"/>
          </p:nvPr>
        </p:nvSpPr>
        <p:spPr/>
        <p:txBody>
          <a:bodyPr/>
          <a:lstStyle/>
          <a:p>
            <a:fld id="{63FE6D60-3723-4A4E-9981-B2BC2F338B41}" type="slidenum">
              <a:rPr lang="de-DE" smtClean="0"/>
              <a:pPr/>
              <a:t>11</a:t>
            </a:fld>
            <a:endParaRPr lang="de-DE"/>
          </a:p>
        </p:txBody>
      </p:sp>
      <p:pic>
        <p:nvPicPr>
          <p:cNvPr id="2" name="Grafik 1"/>
          <p:cNvPicPr>
            <a:picLocks noChangeAspect="1"/>
          </p:cNvPicPr>
          <p:nvPr/>
        </p:nvPicPr>
        <p:blipFill>
          <a:blip r:embed="rId2" cstate="print"/>
          <a:stretch>
            <a:fillRect/>
          </a:stretch>
        </p:blipFill>
        <p:spPr>
          <a:xfrm>
            <a:off x="8195922" y="5805264"/>
            <a:ext cx="658425" cy="8291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3FE6D60-3723-4A4E-9981-B2BC2F338B41}" type="slidenum">
              <a:rPr lang="de-DE" smtClean="0"/>
              <a:pPr/>
              <a:t>12</a:t>
            </a:fld>
            <a:endParaRPr lang="de-DE"/>
          </a:p>
        </p:txBody>
      </p:sp>
      <p:pic>
        <p:nvPicPr>
          <p:cNvPr id="7" name="Picture 2" descr="G:\Dokumente und Einstellungen\michaela\Eigene Dateien\WORK\PR\wus logo.jpg"/>
          <p:cNvPicPr>
            <a:picLocks noChangeAspect="1" noChangeArrowheads="1"/>
          </p:cNvPicPr>
          <p:nvPr/>
        </p:nvPicPr>
        <p:blipFill>
          <a:blip r:embed="rId2" cstate="print"/>
          <a:srcRect/>
          <a:stretch>
            <a:fillRect/>
          </a:stretch>
        </p:blipFill>
        <p:spPr bwMode="auto">
          <a:xfrm>
            <a:off x="2285984" y="2357430"/>
            <a:ext cx="4714908" cy="922872"/>
          </a:xfrm>
          <a:prstGeom prst="rect">
            <a:avLst/>
          </a:prstGeom>
          <a:noFill/>
        </p:spPr>
      </p:pic>
      <p:sp>
        <p:nvSpPr>
          <p:cNvPr id="8" name="TextBox 7"/>
          <p:cNvSpPr txBox="1"/>
          <p:nvPr/>
        </p:nvSpPr>
        <p:spPr>
          <a:xfrm>
            <a:off x="2214546" y="3857628"/>
            <a:ext cx="5000660" cy="369332"/>
          </a:xfrm>
          <a:prstGeom prst="rect">
            <a:avLst/>
          </a:prstGeom>
          <a:noFill/>
        </p:spPr>
        <p:txBody>
          <a:bodyPr wrap="square" rtlCol="0">
            <a:spAutoFit/>
          </a:bodyPr>
          <a:lstStyle/>
          <a:p>
            <a:pPr algn="ctr"/>
            <a:r>
              <a:rPr lang="de-DE" b="1" dirty="0" smtClean="0">
                <a:solidFill>
                  <a:srgbClr val="002060"/>
                </a:solidFill>
                <a:hlinkClick r:id="rId3"/>
              </a:rPr>
              <a:t>www.wus-austria.org</a:t>
            </a:r>
            <a:r>
              <a:rPr lang="de-DE" b="1" dirty="0" smtClean="0">
                <a:solidFill>
                  <a:srgbClr val="002060"/>
                </a:solidFill>
              </a:rPr>
              <a:t>  </a:t>
            </a:r>
            <a:endParaRPr lang="de-DE" b="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988840"/>
            <a:ext cx="7704856" cy="3583300"/>
          </a:xfrm>
        </p:spPr>
        <p:txBody>
          <a:bodyPr>
            <a:normAutofit/>
          </a:bodyPr>
          <a:lstStyle/>
          <a:p>
            <a:pPr>
              <a:buNone/>
            </a:pPr>
            <a:r>
              <a:rPr lang="en-US" sz="2000" dirty="0" smtClean="0">
                <a:solidFill>
                  <a:srgbClr val="002060"/>
                </a:solidFill>
              </a:rPr>
              <a:t>.</a:t>
            </a:r>
          </a:p>
          <a:p>
            <a:pPr>
              <a:buNone/>
            </a:pPr>
            <a:endParaRPr lang="de-DE" sz="2000" dirty="0">
              <a:solidFill>
                <a:srgbClr val="002060"/>
              </a:solidFill>
            </a:endParaRPr>
          </a:p>
        </p:txBody>
      </p:sp>
      <p:sp>
        <p:nvSpPr>
          <p:cNvPr id="6" name="Slide Number Placeholder 5"/>
          <p:cNvSpPr>
            <a:spLocks noGrp="1"/>
          </p:cNvSpPr>
          <p:nvPr>
            <p:ph type="sldNum" sz="quarter" idx="12"/>
          </p:nvPr>
        </p:nvSpPr>
        <p:spPr/>
        <p:txBody>
          <a:bodyPr/>
          <a:lstStyle/>
          <a:p>
            <a:fld id="{63FE6D60-3723-4A4E-9981-B2BC2F338B41}" type="slidenum">
              <a:rPr lang="de-DE" smtClean="0"/>
              <a:pPr/>
              <a:t>2</a:t>
            </a:fld>
            <a:endParaRPr lang="de-DE" dirty="0"/>
          </a:p>
        </p:txBody>
      </p:sp>
      <p:sp>
        <p:nvSpPr>
          <p:cNvPr id="11" name="TextBox 10"/>
          <p:cNvSpPr txBox="1"/>
          <p:nvPr/>
        </p:nvSpPr>
        <p:spPr>
          <a:xfrm>
            <a:off x="935596" y="762938"/>
            <a:ext cx="6912768" cy="830997"/>
          </a:xfrm>
          <a:prstGeom prst="rect">
            <a:avLst/>
          </a:prstGeom>
          <a:noFill/>
        </p:spPr>
        <p:txBody>
          <a:bodyPr wrap="square" rtlCol="0">
            <a:spAutoFit/>
          </a:bodyPr>
          <a:lstStyle/>
          <a:p>
            <a:r>
              <a:rPr lang="de-AT" sz="2400" b="1" dirty="0" err="1" smtClean="0">
                <a:solidFill>
                  <a:srgbClr val="002060"/>
                </a:solidFill>
              </a:rPr>
              <a:t>We</a:t>
            </a:r>
            <a:r>
              <a:rPr lang="de-AT" sz="2400" b="1" dirty="0" smtClean="0">
                <a:solidFill>
                  <a:srgbClr val="002060"/>
                </a:solidFill>
              </a:rPr>
              <a:t> </a:t>
            </a:r>
            <a:r>
              <a:rPr lang="de-AT" sz="2400" b="1" dirty="0" err="1" smtClean="0">
                <a:solidFill>
                  <a:srgbClr val="002060"/>
                </a:solidFill>
              </a:rPr>
              <a:t>celebrated</a:t>
            </a:r>
            <a:r>
              <a:rPr lang="de-AT" sz="2400" b="1" dirty="0" smtClean="0">
                <a:solidFill>
                  <a:srgbClr val="002060"/>
                </a:solidFill>
              </a:rPr>
              <a:t> </a:t>
            </a:r>
            <a:r>
              <a:rPr lang="de-AT" sz="2400" b="1" dirty="0" err="1" smtClean="0">
                <a:solidFill>
                  <a:srgbClr val="002060"/>
                </a:solidFill>
              </a:rPr>
              <a:t>our</a:t>
            </a:r>
            <a:r>
              <a:rPr lang="de-AT" sz="2400" b="1" dirty="0" smtClean="0">
                <a:solidFill>
                  <a:srgbClr val="002060"/>
                </a:solidFill>
              </a:rPr>
              <a:t> </a:t>
            </a:r>
          </a:p>
          <a:p>
            <a:r>
              <a:rPr lang="de-AT" sz="2400" b="1" dirty="0" smtClean="0">
                <a:solidFill>
                  <a:srgbClr val="002060"/>
                </a:solidFill>
              </a:rPr>
              <a:t>30th </a:t>
            </a:r>
            <a:r>
              <a:rPr lang="de-AT" sz="2400" b="1" dirty="0" err="1" smtClean="0">
                <a:solidFill>
                  <a:srgbClr val="002060"/>
                </a:solidFill>
              </a:rPr>
              <a:t>anniversary</a:t>
            </a:r>
            <a:r>
              <a:rPr lang="de-AT" sz="2400" b="1" dirty="0" smtClean="0">
                <a:solidFill>
                  <a:srgbClr val="002060"/>
                </a:solidFill>
              </a:rPr>
              <a:t> in 2013</a:t>
            </a:r>
            <a:endParaRPr lang="de-AT" sz="2400" b="1" dirty="0">
              <a:solidFill>
                <a:srgbClr val="002060"/>
              </a:solidFill>
            </a:endParaRPr>
          </a:p>
        </p:txBody>
      </p:sp>
      <p:pic>
        <p:nvPicPr>
          <p:cNvPr id="2" name="Grafik 1"/>
          <p:cNvPicPr>
            <a:picLocks noChangeAspect="1"/>
          </p:cNvPicPr>
          <p:nvPr/>
        </p:nvPicPr>
        <p:blipFill>
          <a:blip r:embed="rId3" cstate="print"/>
          <a:stretch>
            <a:fillRect/>
          </a:stretch>
        </p:blipFill>
        <p:spPr>
          <a:xfrm>
            <a:off x="8264390" y="5805264"/>
            <a:ext cx="658425" cy="829128"/>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31640" y="4275327"/>
            <a:ext cx="3300971" cy="2475728"/>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7689" y="1764199"/>
            <a:ext cx="3121152" cy="2340864"/>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98842" y="3419670"/>
            <a:ext cx="3144043" cy="2358032"/>
          </a:xfrm>
          <a:prstGeom prst="rect">
            <a:avLst/>
          </a:prstGeom>
        </p:spPr>
      </p:pic>
      <p:pic>
        <p:nvPicPr>
          <p:cNvPr id="12" name="Grafik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223311" y="706088"/>
            <a:ext cx="3121152" cy="23408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08720"/>
            <a:ext cx="7920880" cy="5472608"/>
          </a:xfrm>
        </p:spPr>
        <p:txBody>
          <a:bodyPr>
            <a:normAutofit fontScale="40000" lnSpcReduction="20000"/>
          </a:bodyPr>
          <a:lstStyle/>
          <a:p>
            <a:pPr>
              <a:buNone/>
            </a:pPr>
            <a:r>
              <a:rPr lang="en-US" sz="6000" b="1" dirty="0" smtClean="0">
                <a:solidFill>
                  <a:srgbClr val="002060"/>
                </a:solidFill>
              </a:rPr>
              <a:t>COMPETENCIES</a:t>
            </a:r>
          </a:p>
          <a:p>
            <a:pPr>
              <a:buNone/>
            </a:pPr>
            <a:endParaRPr lang="en-US" sz="4500" b="1" dirty="0" smtClean="0">
              <a:solidFill>
                <a:srgbClr val="002060"/>
              </a:solidFill>
            </a:endParaRPr>
          </a:p>
          <a:p>
            <a:pPr>
              <a:buNone/>
            </a:pPr>
            <a:endParaRPr lang="en-US" sz="4500" b="1" dirty="0" smtClean="0">
              <a:solidFill>
                <a:srgbClr val="002060"/>
              </a:solidFill>
            </a:endParaRPr>
          </a:p>
          <a:p>
            <a:pPr>
              <a:buNone/>
            </a:pPr>
            <a:r>
              <a:rPr lang="en-US" sz="4500" dirty="0" smtClean="0">
                <a:solidFill>
                  <a:srgbClr val="002060"/>
                </a:solidFill>
              </a:rPr>
              <a:t>30 years of experience/expertise in and knowledge of: </a:t>
            </a:r>
          </a:p>
          <a:p>
            <a:pPr>
              <a:buNone/>
            </a:pPr>
            <a:endParaRPr lang="en-US" sz="4500" dirty="0" smtClean="0">
              <a:solidFill>
                <a:srgbClr val="002060"/>
              </a:solidFill>
            </a:endParaRPr>
          </a:p>
          <a:p>
            <a:pPr>
              <a:buFont typeface="Wingdings" pitchFamily="2" charset="2"/>
              <a:buChar char="v"/>
            </a:pPr>
            <a:r>
              <a:rPr lang="en-US" sz="4500" dirty="0" smtClean="0">
                <a:solidFill>
                  <a:srgbClr val="002060"/>
                </a:solidFill>
              </a:rPr>
              <a:t>Higher education </a:t>
            </a:r>
            <a:r>
              <a:rPr lang="en-US" sz="4500" b="1" dirty="0" smtClean="0">
                <a:solidFill>
                  <a:srgbClr val="002060"/>
                </a:solidFill>
              </a:rPr>
              <a:t>development </a:t>
            </a:r>
            <a:r>
              <a:rPr lang="en-US" sz="4500" dirty="0" smtClean="0">
                <a:solidFill>
                  <a:srgbClr val="002060"/>
                </a:solidFill>
              </a:rPr>
              <a:t>and</a:t>
            </a:r>
            <a:r>
              <a:rPr lang="en-US" sz="4500" b="1" dirty="0" smtClean="0">
                <a:solidFill>
                  <a:srgbClr val="002060"/>
                </a:solidFill>
              </a:rPr>
              <a:t> reform;</a:t>
            </a:r>
          </a:p>
          <a:p>
            <a:pPr>
              <a:buFont typeface="Wingdings" pitchFamily="2" charset="2"/>
              <a:buChar char="v"/>
            </a:pPr>
            <a:r>
              <a:rPr lang="en-US" sz="4500" dirty="0">
                <a:solidFill>
                  <a:srgbClr val="002060"/>
                </a:solidFill>
              </a:rPr>
              <a:t>Technology</a:t>
            </a:r>
            <a:r>
              <a:rPr lang="en-US" sz="4500" b="1" dirty="0">
                <a:solidFill>
                  <a:srgbClr val="002060"/>
                </a:solidFill>
              </a:rPr>
              <a:t> transfer </a:t>
            </a:r>
            <a:r>
              <a:rPr lang="en-US" sz="4500" dirty="0">
                <a:solidFill>
                  <a:srgbClr val="002060"/>
                </a:solidFill>
              </a:rPr>
              <a:t>and in the </a:t>
            </a:r>
            <a:r>
              <a:rPr lang="en-US" sz="4500" b="1" dirty="0">
                <a:solidFill>
                  <a:srgbClr val="002060"/>
                </a:solidFill>
              </a:rPr>
              <a:t>development</a:t>
            </a:r>
            <a:r>
              <a:rPr lang="en-US" sz="4500" dirty="0">
                <a:solidFill>
                  <a:srgbClr val="002060"/>
                </a:solidFill>
              </a:rPr>
              <a:t> of </a:t>
            </a:r>
            <a:r>
              <a:rPr lang="en-US" sz="4500" b="1" dirty="0">
                <a:solidFill>
                  <a:srgbClr val="002060"/>
                </a:solidFill>
              </a:rPr>
              <a:t>R&amp;D and innovation policies, strategies and structures;</a:t>
            </a:r>
          </a:p>
          <a:p>
            <a:pPr>
              <a:buFont typeface="Wingdings" pitchFamily="2" charset="2"/>
              <a:buChar char="v"/>
            </a:pPr>
            <a:r>
              <a:rPr lang="en-US" sz="4500" dirty="0">
                <a:solidFill>
                  <a:srgbClr val="002060"/>
                </a:solidFill>
              </a:rPr>
              <a:t>Change</a:t>
            </a:r>
            <a:r>
              <a:rPr lang="en-US" sz="4500" b="1" dirty="0">
                <a:solidFill>
                  <a:srgbClr val="002060"/>
                </a:solidFill>
              </a:rPr>
              <a:t> processes </a:t>
            </a:r>
            <a:r>
              <a:rPr lang="en-US" sz="4500" dirty="0">
                <a:solidFill>
                  <a:srgbClr val="002060"/>
                </a:solidFill>
              </a:rPr>
              <a:t>at higher education institutions in transition countries;</a:t>
            </a:r>
          </a:p>
          <a:p>
            <a:pPr>
              <a:buFont typeface="Wingdings" pitchFamily="2" charset="2"/>
              <a:buChar char="v"/>
            </a:pPr>
            <a:r>
              <a:rPr lang="en-US" sz="4500" b="1" dirty="0" smtClean="0">
                <a:solidFill>
                  <a:srgbClr val="002060"/>
                </a:solidFill>
              </a:rPr>
              <a:t>Strategic </a:t>
            </a:r>
            <a:r>
              <a:rPr lang="en-US" sz="4500" dirty="0">
                <a:solidFill>
                  <a:srgbClr val="002060"/>
                </a:solidFill>
              </a:rPr>
              <a:t>development, capacity and institution building;</a:t>
            </a:r>
          </a:p>
          <a:p>
            <a:pPr>
              <a:buFont typeface="Wingdings" pitchFamily="2" charset="2"/>
              <a:buChar char="v"/>
            </a:pPr>
            <a:r>
              <a:rPr lang="en-US" sz="4500" dirty="0" smtClean="0">
                <a:solidFill>
                  <a:srgbClr val="002060"/>
                </a:solidFill>
              </a:rPr>
              <a:t>Global </a:t>
            </a:r>
            <a:r>
              <a:rPr lang="en-US" sz="4500" b="1" dirty="0" smtClean="0">
                <a:solidFill>
                  <a:srgbClr val="002060"/>
                </a:solidFill>
              </a:rPr>
              <a:t>trends</a:t>
            </a:r>
            <a:r>
              <a:rPr lang="en-US" sz="4500" dirty="0" smtClean="0">
                <a:solidFill>
                  <a:srgbClr val="002060"/>
                </a:solidFill>
              </a:rPr>
              <a:t> and developments in higher education; </a:t>
            </a:r>
          </a:p>
          <a:p>
            <a:pPr>
              <a:buFont typeface="Wingdings" pitchFamily="2" charset="2"/>
              <a:buChar char="v"/>
            </a:pPr>
            <a:r>
              <a:rPr lang="en-US" sz="4500" dirty="0">
                <a:solidFill>
                  <a:srgbClr val="002060"/>
                </a:solidFill>
              </a:rPr>
              <a:t>Coordination, management, preparation, implementation, monitoring and internal evaluation of </a:t>
            </a:r>
            <a:r>
              <a:rPr lang="en-US" sz="4500" b="1" dirty="0">
                <a:solidFill>
                  <a:srgbClr val="002060"/>
                </a:solidFill>
              </a:rPr>
              <a:t>projects </a:t>
            </a:r>
            <a:r>
              <a:rPr lang="en-US" sz="4500" dirty="0">
                <a:solidFill>
                  <a:srgbClr val="002060"/>
                </a:solidFill>
              </a:rPr>
              <a:t>in higher education;</a:t>
            </a:r>
          </a:p>
          <a:p>
            <a:pPr>
              <a:buFont typeface="Wingdings" pitchFamily="2" charset="2"/>
              <a:buChar char="v"/>
            </a:pPr>
            <a:r>
              <a:rPr lang="en-US" sz="4500" dirty="0" smtClean="0">
                <a:solidFill>
                  <a:srgbClr val="002060"/>
                </a:solidFill>
              </a:rPr>
              <a:t>Political, economic, social and educational situation in </a:t>
            </a:r>
            <a:r>
              <a:rPr lang="en-US" sz="4500" b="1" dirty="0" smtClean="0">
                <a:solidFill>
                  <a:srgbClr val="002060"/>
                </a:solidFill>
              </a:rPr>
              <a:t>South-Eastern Europe</a:t>
            </a:r>
            <a:r>
              <a:rPr lang="en-US" sz="4500" dirty="0" smtClean="0">
                <a:solidFill>
                  <a:srgbClr val="002060"/>
                </a:solidFill>
              </a:rPr>
              <a:t>;</a:t>
            </a:r>
          </a:p>
          <a:p>
            <a:pPr>
              <a:buFont typeface="Wingdings" pitchFamily="2" charset="2"/>
              <a:buChar char="v"/>
            </a:pPr>
            <a:r>
              <a:rPr lang="en-US" sz="4500" dirty="0" smtClean="0">
                <a:solidFill>
                  <a:srgbClr val="002060"/>
                </a:solidFill>
              </a:rPr>
              <a:t>Working in an international and intercultural </a:t>
            </a:r>
            <a:r>
              <a:rPr lang="en-US" sz="4500" b="1" dirty="0" smtClean="0">
                <a:solidFill>
                  <a:srgbClr val="002060"/>
                </a:solidFill>
              </a:rPr>
              <a:t>context</a:t>
            </a:r>
            <a:r>
              <a:rPr lang="en-US" sz="4500" dirty="0" smtClean="0">
                <a:solidFill>
                  <a:srgbClr val="002060"/>
                </a:solidFill>
              </a:rPr>
              <a:t>;</a:t>
            </a:r>
          </a:p>
          <a:p>
            <a:pPr>
              <a:buNone/>
            </a:pPr>
            <a:r>
              <a:rPr lang="en-US" sz="4500" dirty="0" smtClean="0">
                <a:solidFill>
                  <a:srgbClr val="002060"/>
                </a:solidFill>
              </a:rPr>
              <a:t/>
            </a:r>
            <a:br>
              <a:rPr lang="en-US" sz="4500" dirty="0" smtClean="0">
                <a:solidFill>
                  <a:srgbClr val="002060"/>
                </a:solidFill>
              </a:rPr>
            </a:br>
            <a:r>
              <a:rPr lang="en-US" sz="4500" dirty="0" smtClean="0">
                <a:solidFill>
                  <a:srgbClr val="002060"/>
                </a:solidFill>
              </a:rPr>
              <a:t>...and the ability to use all this experience and expertise for the successful implementation of measures for specific </a:t>
            </a:r>
            <a:r>
              <a:rPr lang="en-US" sz="4500" b="1" dirty="0" smtClean="0">
                <a:solidFill>
                  <a:srgbClr val="002060"/>
                </a:solidFill>
              </a:rPr>
              <a:t>target groups</a:t>
            </a:r>
            <a:r>
              <a:rPr lang="en-US" sz="4500" dirty="0" smtClean="0">
                <a:solidFill>
                  <a:srgbClr val="002060"/>
                </a:solidFill>
              </a:rPr>
              <a:t>.</a:t>
            </a:r>
          </a:p>
          <a:p>
            <a:pPr>
              <a:buNone/>
            </a:pPr>
            <a:endParaRPr lang="de-DE" dirty="0">
              <a:solidFill>
                <a:srgbClr val="002060"/>
              </a:solidFill>
            </a:endParaRPr>
          </a:p>
        </p:txBody>
      </p:sp>
      <p:sp>
        <p:nvSpPr>
          <p:cNvPr id="5" name="Slide Number Placeholder 4"/>
          <p:cNvSpPr>
            <a:spLocks noGrp="1"/>
          </p:cNvSpPr>
          <p:nvPr>
            <p:ph type="sldNum" sz="quarter" idx="12"/>
          </p:nvPr>
        </p:nvSpPr>
        <p:spPr/>
        <p:txBody>
          <a:bodyPr/>
          <a:lstStyle/>
          <a:p>
            <a:fld id="{63FE6D60-3723-4A4E-9981-B2BC2F338B41}" type="slidenum">
              <a:rPr lang="de-DE" smtClean="0"/>
              <a:pPr/>
              <a:t>3</a:t>
            </a:fld>
            <a:endParaRPr lang="de-DE"/>
          </a:p>
        </p:txBody>
      </p:sp>
      <p:pic>
        <p:nvPicPr>
          <p:cNvPr id="2" name="Grafik 1"/>
          <p:cNvPicPr>
            <a:picLocks noChangeAspect="1"/>
          </p:cNvPicPr>
          <p:nvPr/>
        </p:nvPicPr>
        <p:blipFill>
          <a:blip r:embed="rId2" cstate="print"/>
          <a:stretch>
            <a:fillRect/>
          </a:stretch>
        </p:blipFill>
        <p:spPr>
          <a:xfrm>
            <a:off x="8278311" y="5805264"/>
            <a:ext cx="658425" cy="82912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908720"/>
            <a:ext cx="7704856" cy="5112568"/>
          </a:xfrm>
        </p:spPr>
        <p:txBody>
          <a:bodyPr>
            <a:normAutofit lnSpcReduction="10000"/>
          </a:bodyPr>
          <a:lstStyle/>
          <a:p>
            <a:pPr>
              <a:buNone/>
            </a:pPr>
            <a:r>
              <a:rPr lang="en-US" sz="2400" b="1" dirty="0" smtClean="0">
                <a:solidFill>
                  <a:srgbClr val="002060"/>
                </a:solidFill>
              </a:rPr>
              <a:t>	APPROACH</a:t>
            </a:r>
            <a:endParaRPr lang="en-US" sz="2400" dirty="0" smtClean="0">
              <a:solidFill>
                <a:srgbClr val="002060"/>
              </a:solidFill>
            </a:endParaRPr>
          </a:p>
          <a:p>
            <a:pPr>
              <a:buNone/>
            </a:pPr>
            <a:endParaRPr lang="en-US" sz="1600" b="1" dirty="0" smtClean="0">
              <a:solidFill>
                <a:srgbClr val="002060"/>
              </a:solidFill>
            </a:endParaRPr>
          </a:p>
          <a:p>
            <a:pPr>
              <a:buNone/>
            </a:pPr>
            <a:endParaRPr lang="en-US" sz="1800" b="1" dirty="0" smtClean="0">
              <a:solidFill>
                <a:srgbClr val="002060"/>
              </a:solidFill>
            </a:endParaRPr>
          </a:p>
          <a:p>
            <a:pPr>
              <a:buFont typeface="Wingdings" pitchFamily="2" charset="2"/>
              <a:buChar char="v"/>
            </a:pPr>
            <a:r>
              <a:rPr lang="en-US" sz="1800" b="1" dirty="0" smtClean="0">
                <a:solidFill>
                  <a:srgbClr val="002060"/>
                </a:solidFill>
              </a:rPr>
              <a:t>Shaping</a:t>
            </a:r>
            <a:r>
              <a:rPr lang="en-US" sz="1800" dirty="0" smtClean="0">
                <a:solidFill>
                  <a:srgbClr val="002060"/>
                </a:solidFill>
              </a:rPr>
              <a:t> </a:t>
            </a:r>
            <a:r>
              <a:rPr lang="en-US" sz="1800" b="1" dirty="0" smtClean="0">
                <a:solidFill>
                  <a:srgbClr val="002060"/>
                </a:solidFill>
              </a:rPr>
              <a:t>change processes </a:t>
            </a:r>
            <a:r>
              <a:rPr lang="en-US" sz="1800" dirty="0" smtClean="0">
                <a:solidFill>
                  <a:srgbClr val="002060"/>
                </a:solidFill>
              </a:rPr>
              <a:t>through capacity building and trainings – we develop modules for higher education institutions in an international context and provide knowledge and tools to manage the challenges;</a:t>
            </a:r>
          </a:p>
          <a:p>
            <a:pPr>
              <a:buFont typeface="Wingdings" pitchFamily="2" charset="2"/>
              <a:buChar char="v"/>
            </a:pPr>
            <a:r>
              <a:rPr lang="en-US" sz="1800" b="1" dirty="0" smtClean="0">
                <a:solidFill>
                  <a:srgbClr val="002060"/>
                </a:solidFill>
              </a:rPr>
              <a:t>Diversified and tailor-made </a:t>
            </a:r>
            <a:r>
              <a:rPr lang="en-US" sz="1800" dirty="0" smtClean="0">
                <a:solidFill>
                  <a:srgbClr val="002060"/>
                </a:solidFill>
              </a:rPr>
              <a:t>approach for each individual region, country and institution;</a:t>
            </a:r>
          </a:p>
          <a:p>
            <a:pPr>
              <a:buFont typeface="Wingdings" pitchFamily="2" charset="2"/>
              <a:buChar char="v"/>
            </a:pPr>
            <a:r>
              <a:rPr lang="en-US" sz="1800" b="1" dirty="0" smtClean="0">
                <a:solidFill>
                  <a:srgbClr val="002060"/>
                </a:solidFill>
              </a:rPr>
              <a:t>Holistic approach </a:t>
            </a:r>
            <a:r>
              <a:rPr lang="en-US" sz="1800" dirty="0" smtClean="0">
                <a:solidFill>
                  <a:srgbClr val="002060"/>
                </a:solidFill>
              </a:rPr>
              <a:t>where all stakeholders at all levels are part of the process and where the interests of staff and students are equally taken seriously as are the views and opinions of university management and political stakeholders;</a:t>
            </a:r>
          </a:p>
          <a:p>
            <a:pPr>
              <a:buFont typeface="Wingdings" pitchFamily="2" charset="2"/>
              <a:buChar char="v"/>
            </a:pPr>
            <a:r>
              <a:rPr lang="en-US" sz="1800" b="1" dirty="0" smtClean="0">
                <a:solidFill>
                  <a:srgbClr val="002060"/>
                </a:solidFill>
              </a:rPr>
              <a:t>Equal opportunities  - </a:t>
            </a:r>
            <a:r>
              <a:rPr lang="en-US" sz="1800" dirty="0" smtClean="0">
                <a:solidFill>
                  <a:srgbClr val="002060"/>
                </a:solidFill>
              </a:rPr>
              <a:t>we constantly ensure that all training services and capacity building activities are open to both women and men, and encourage people of all ages to participate in our projects as experts as we highly appreciate the advantages of a differentiated and balanced working team. </a:t>
            </a:r>
            <a:endParaRPr lang="de-DE" sz="1800" dirty="0" smtClean="0">
              <a:solidFill>
                <a:srgbClr val="002060"/>
              </a:solidFill>
            </a:endParaRPr>
          </a:p>
        </p:txBody>
      </p:sp>
      <p:sp>
        <p:nvSpPr>
          <p:cNvPr id="5" name="Slide Number Placeholder 4"/>
          <p:cNvSpPr>
            <a:spLocks noGrp="1"/>
          </p:cNvSpPr>
          <p:nvPr>
            <p:ph type="sldNum" sz="quarter" idx="12"/>
          </p:nvPr>
        </p:nvSpPr>
        <p:spPr/>
        <p:txBody>
          <a:bodyPr/>
          <a:lstStyle/>
          <a:p>
            <a:fld id="{63FE6D60-3723-4A4E-9981-B2BC2F338B41}" type="slidenum">
              <a:rPr lang="de-DE" smtClean="0"/>
              <a:pPr/>
              <a:t>4</a:t>
            </a:fld>
            <a:endParaRPr lang="de-DE"/>
          </a:p>
        </p:txBody>
      </p:sp>
      <p:pic>
        <p:nvPicPr>
          <p:cNvPr id="2" name="Grafik 1"/>
          <p:cNvPicPr>
            <a:picLocks noChangeAspect="1"/>
          </p:cNvPicPr>
          <p:nvPr/>
        </p:nvPicPr>
        <p:blipFill>
          <a:blip r:embed="rId2" cstate="print"/>
          <a:stretch>
            <a:fillRect/>
          </a:stretch>
        </p:blipFill>
        <p:spPr>
          <a:xfrm>
            <a:off x="8278311" y="5746139"/>
            <a:ext cx="658425" cy="82912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9440" y="836712"/>
            <a:ext cx="8229600" cy="4824536"/>
          </a:xfrm>
        </p:spPr>
        <p:txBody>
          <a:bodyPr>
            <a:normAutofit fontScale="92500" lnSpcReduction="20000"/>
          </a:bodyPr>
          <a:lstStyle/>
          <a:p>
            <a:pPr>
              <a:buNone/>
            </a:pPr>
            <a:r>
              <a:rPr lang="en-US" sz="2600" b="1" dirty="0" smtClean="0">
                <a:solidFill>
                  <a:srgbClr val="002060"/>
                </a:solidFill>
              </a:rPr>
              <a:t>SERVICES (expertise) </a:t>
            </a:r>
          </a:p>
          <a:p>
            <a:pPr>
              <a:buNone/>
            </a:pPr>
            <a:endParaRPr lang="en-US" sz="2200" dirty="0" smtClean="0">
              <a:solidFill>
                <a:srgbClr val="002060"/>
              </a:solidFill>
            </a:endParaRPr>
          </a:p>
          <a:p>
            <a:pPr>
              <a:buNone/>
            </a:pPr>
            <a:r>
              <a:rPr lang="en-US" sz="2200" dirty="0" smtClean="0">
                <a:solidFill>
                  <a:srgbClr val="002060"/>
                </a:solidFill>
              </a:rPr>
              <a:t>Our services are divided in the following areas:</a:t>
            </a:r>
          </a:p>
          <a:p>
            <a:pPr>
              <a:buNone/>
            </a:pPr>
            <a:endParaRPr lang="en-US" b="1" dirty="0" smtClean="0">
              <a:solidFill>
                <a:srgbClr val="002060"/>
              </a:solidFill>
            </a:endParaRPr>
          </a:p>
          <a:p>
            <a:pPr>
              <a:buNone/>
            </a:pPr>
            <a:r>
              <a:rPr lang="en-US" sz="1900" b="1" dirty="0" smtClean="0">
                <a:solidFill>
                  <a:srgbClr val="002060"/>
                </a:solidFill>
              </a:rPr>
              <a:t>	Higher Education Development</a:t>
            </a:r>
          </a:p>
          <a:p>
            <a:pPr>
              <a:buFont typeface="Wingdings" pitchFamily="2" charset="2"/>
              <a:buChar char="v"/>
            </a:pPr>
            <a:r>
              <a:rPr lang="en-US" sz="1700" dirty="0" smtClean="0">
                <a:solidFill>
                  <a:srgbClr val="002060"/>
                </a:solidFill>
              </a:rPr>
              <a:t>Curriculum Development </a:t>
            </a:r>
          </a:p>
          <a:p>
            <a:pPr>
              <a:buFont typeface="Wingdings" pitchFamily="2" charset="2"/>
              <a:buChar char="v"/>
            </a:pPr>
            <a:r>
              <a:rPr lang="en-US" sz="1700" dirty="0" smtClean="0">
                <a:solidFill>
                  <a:srgbClr val="002060"/>
                </a:solidFill>
              </a:rPr>
              <a:t>Change Management and Organizational Development</a:t>
            </a:r>
          </a:p>
          <a:p>
            <a:pPr>
              <a:buFont typeface="Wingdings" pitchFamily="2" charset="2"/>
              <a:buChar char="v"/>
            </a:pPr>
            <a:r>
              <a:rPr lang="en-US" sz="1700" dirty="0" smtClean="0">
                <a:solidFill>
                  <a:srgbClr val="002060"/>
                </a:solidFill>
              </a:rPr>
              <a:t>External and Internal Quality Assurance</a:t>
            </a:r>
          </a:p>
          <a:p>
            <a:pPr>
              <a:buFont typeface="Wingdings" pitchFamily="2" charset="2"/>
              <a:buChar char="v"/>
            </a:pPr>
            <a:r>
              <a:rPr lang="en-US" sz="1700" dirty="0" smtClean="0">
                <a:solidFill>
                  <a:srgbClr val="002060"/>
                </a:solidFill>
              </a:rPr>
              <a:t>Internationalization and Mobility </a:t>
            </a:r>
          </a:p>
          <a:p>
            <a:pPr>
              <a:buFont typeface="Wingdings" pitchFamily="2" charset="2"/>
              <a:buChar char="v"/>
            </a:pPr>
            <a:endParaRPr lang="en-US" sz="1700" dirty="0" smtClean="0">
              <a:solidFill>
                <a:srgbClr val="002060"/>
              </a:solidFill>
            </a:endParaRPr>
          </a:p>
          <a:p>
            <a:pPr>
              <a:buNone/>
            </a:pPr>
            <a:endParaRPr lang="en-US" sz="1900" dirty="0" smtClean="0">
              <a:solidFill>
                <a:srgbClr val="002060"/>
              </a:solidFill>
            </a:endParaRPr>
          </a:p>
          <a:p>
            <a:pPr>
              <a:buNone/>
            </a:pPr>
            <a:r>
              <a:rPr lang="en-US" sz="1900" b="1" dirty="0" smtClean="0">
                <a:solidFill>
                  <a:srgbClr val="002060"/>
                </a:solidFill>
              </a:rPr>
              <a:t>	Linking Higher Education, Industry  &amp; Society</a:t>
            </a:r>
          </a:p>
          <a:p>
            <a:pPr>
              <a:buFont typeface="Wingdings" pitchFamily="2" charset="2"/>
              <a:buChar char="v"/>
            </a:pPr>
            <a:r>
              <a:rPr lang="en-US" sz="1700" dirty="0" smtClean="0">
                <a:solidFill>
                  <a:srgbClr val="002060"/>
                </a:solidFill>
              </a:rPr>
              <a:t>Structural Instruments for Innovation, Research &amp; Development </a:t>
            </a:r>
          </a:p>
          <a:p>
            <a:pPr>
              <a:buFont typeface="Wingdings" pitchFamily="2" charset="2"/>
              <a:buChar char="v"/>
            </a:pPr>
            <a:r>
              <a:rPr lang="en-US" sz="1700" dirty="0" smtClean="0">
                <a:solidFill>
                  <a:srgbClr val="002060"/>
                </a:solidFill>
              </a:rPr>
              <a:t>Practice-oriented Education</a:t>
            </a:r>
          </a:p>
          <a:p>
            <a:pPr>
              <a:buFont typeface="Wingdings" pitchFamily="2" charset="2"/>
              <a:buChar char="v"/>
            </a:pPr>
            <a:r>
              <a:rPr lang="en-US" sz="1700" dirty="0" smtClean="0">
                <a:solidFill>
                  <a:srgbClr val="002060"/>
                </a:solidFill>
              </a:rPr>
              <a:t>Lifelong-Learning (LLL)</a:t>
            </a:r>
          </a:p>
          <a:p>
            <a:pPr>
              <a:buNone/>
            </a:pPr>
            <a:endParaRPr lang="en-US" sz="1900" dirty="0" smtClean="0">
              <a:solidFill>
                <a:srgbClr val="002060"/>
              </a:solidFill>
            </a:endParaRPr>
          </a:p>
          <a:p>
            <a:pPr>
              <a:buNone/>
            </a:pPr>
            <a:r>
              <a:rPr lang="en-US" sz="1900" b="1" dirty="0" smtClean="0">
                <a:solidFill>
                  <a:srgbClr val="002060"/>
                </a:solidFill>
              </a:rPr>
              <a:t>	Higher Education &amp; Human Rights</a:t>
            </a:r>
          </a:p>
          <a:p>
            <a:pPr>
              <a:buNone/>
            </a:pPr>
            <a:endParaRPr lang="de-DE" dirty="0" smtClean="0"/>
          </a:p>
          <a:p>
            <a:pPr>
              <a:buNone/>
            </a:pPr>
            <a:endParaRPr lang="de-DE" dirty="0"/>
          </a:p>
        </p:txBody>
      </p:sp>
      <p:sp>
        <p:nvSpPr>
          <p:cNvPr id="5" name="Slide Number Placeholder 4"/>
          <p:cNvSpPr>
            <a:spLocks noGrp="1"/>
          </p:cNvSpPr>
          <p:nvPr>
            <p:ph type="sldNum" sz="quarter" idx="12"/>
          </p:nvPr>
        </p:nvSpPr>
        <p:spPr/>
        <p:txBody>
          <a:bodyPr/>
          <a:lstStyle/>
          <a:p>
            <a:fld id="{63FE6D60-3723-4A4E-9981-B2BC2F338B41}" type="slidenum">
              <a:rPr lang="de-DE" smtClean="0"/>
              <a:pPr/>
              <a:t>5</a:t>
            </a:fld>
            <a:endParaRPr lang="de-DE"/>
          </a:p>
        </p:txBody>
      </p:sp>
      <p:pic>
        <p:nvPicPr>
          <p:cNvPr id="2" name="Grafik 1"/>
          <p:cNvPicPr>
            <a:picLocks noChangeAspect="1"/>
          </p:cNvPicPr>
          <p:nvPr/>
        </p:nvPicPr>
        <p:blipFill>
          <a:blip r:embed="rId2" cstate="print"/>
          <a:stretch>
            <a:fillRect/>
          </a:stretch>
        </p:blipFill>
        <p:spPr>
          <a:xfrm>
            <a:off x="8278311" y="5805264"/>
            <a:ext cx="658425" cy="82912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052736"/>
            <a:ext cx="7330008" cy="4253104"/>
          </a:xfrm>
        </p:spPr>
        <p:txBody>
          <a:bodyPr/>
          <a:lstStyle/>
          <a:p>
            <a:pPr>
              <a:lnSpc>
                <a:spcPct val="90000"/>
              </a:lnSpc>
              <a:buNone/>
            </a:pPr>
            <a:endParaRPr lang="de-DE" sz="2400" dirty="0" smtClean="0"/>
          </a:p>
          <a:p>
            <a:pPr>
              <a:lnSpc>
                <a:spcPct val="90000"/>
              </a:lnSpc>
              <a:buNone/>
            </a:pPr>
            <a:r>
              <a:rPr lang="de-DE" sz="2400" dirty="0" smtClean="0">
                <a:solidFill>
                  <a:srgbClr val="002060"/>
                </a:solidFill>
              </a:rPr>
              <a:t>	</a:t>
            </a:r>
            <a:r>
              <a:rPr lang="en-US" sz="2400" b="1" dirty="0" smtClean="0">
                <a:solidFill>
                  <a:srgbClr val="002060"/>
                </a:solidFill>
              </a:rPr>
              <a:t>SERVICES</a:t>
            </a:r>
          </a:p>
          <a:p>
            <a:pPr>
              <a:lnSpc>
                <a:spcPct val="90000"/>
              </a:lnSpc>
              <a:buNone/>
            </a:pPr>
            <a:endParaRPr lang="de-DE" sz="2000" dirty="0" smtClean="0">
              <a:solidFill>
                <a:srgbClr val="002060"/>
              </a:solidFill>
            </a:endParaRPr>
          </a:p>
          <a:p>
            <a:pPr>
              <a:lnSpc>
                <a:spcPct val="90000"/>
              </a:lnSpc>
              <a:buNone/>
            </a:pPr>
            <a:endParaRPr lang="de-DE" sz="2000" dirty="0" smtClean="0">
              <a:solidFill>
                <a:srgbClr val="002060"/>
              </a:solidFill>
            </a:endParaRPr>
          </a:p>
          <a:p>
            <a:pPr>
              <a:lnSpc>
                <a:spcPct val="90000"/>
              </a:lnSpc>
              <a:buNone/>
            </a:pPr>
            <a:r>
              <a:rPr lang="de-DE" sz="2000" dirty="0" smtClean="0">
                <a:solidFill>
                  <a:srgbClr val="002060"/>
                </a:solidFill>
              </a:rPr>
              <a:t>	We furthermore provide </a:t>
            </a:r>
            <a:r>
              <a:rPr lang="de-DE" sz="2000" b="1" dirty="0" smtClean="0">
                <a:solidFill>
                  <a:srgbClr val="002060"/>
                </a:solidFill>
              </a:rPr>
              <a:t>TECHNICAL SUPPORT </a:t>
            </a:r>
            <a:r>
              <a:rPr lang="de-DE" sz="2000" dirty="0" smtClean="0">
                <a:solidFill>
                  <a:srgbClr val="002060"/>
                </a:solidFill>
              </a:rPr>
              <a:t>as an integrative part with the following services:</a:t>
            </a:r>
          </a:p>
          <a:p>
            <a:pPr>
              <a:lnSpc>
                <a:spcPct val="90000"/>
              </a:lnSpc>
              <a:buNone/>
            </a:pPr>
            <a:endParaRPr lang="de-DE" sz="2000" dirty="0" smtClean="0">
              <a:solidFill>
                <a:srgbClr val="002060"/>
              </a:solidFill>
            </a:endParaRPr>
          </a:p>
          <a:p>
            <a:pPr>
              <a:lnSpc>
                <a:spcPct val="90000"/>
              </a:lnSpc>
              <a:buNone/>
            </a:pPr>
            <a:endParaRPr lang="de-DE" sz="2000" dirty="0" smtClean="0">
              <a:solidFill>
                <a:srgbClr val="002060"/>
              </a:solidFill>
            </a:endParaRPr>
          </a:p>
          <a:p>
            <a:pPr lvl="0">
              <a:lnSpc>
                <a:spcPct val="90000"/>
              </a:lnSpc>
              <a:buNone/>
            </a:pPr>
            <a:r>
              <a:rPr lang="de-DE" sz="1800" b="1" dirty="0" smtClean="0">
                <a:solidFill>
                  <a:srgbClr val="002060"/>
                </a:solidFill>
              </a:rPr>
              <a:t>	Technical Support</a:t>
            </a:r>
          </a:p>
          <a:p>
            <a:pPr lvl="0">
              <a:lnSpc>
                <a:spcPct val="90000"/>
              </a:lnSpc>
              <a:buFont typeface="Wingdings" pitchFamily="2" charset="2"/>
              <a:buChar char="v"/>
            </a:pPr>
            <a:r>
              <a:rPr lang="de-DE" sz="1600" dirty="0" smtClean="0">
                <a:solidFill>
                  <a:srgbClr val="002060"/>
                </a:solidFill>
              </a:rPr>
              <a:t>Project Management</a:t>
            </a:r>
          </a:p>
          <a:p>
            <a:pPr lvl="0">
              <a:lnSpc>
                <a:spcPct val="90000"/>
              </a:lnSpc>
              <a:buFont typeface="Wingdings" pitchFamily="2" charset="2"/>
              <a:buChar char="v"/>
            </a:pPr>
            <a:r>
              <a:rPr lang="en-US" sz="1600" dirty="0" smtClean="0">
                <a:solidFill>
                  <a:srgbClr val="002060"/>
                </a:solidFill>
              </a:rPr>
              <a:t>Fundraising and Management of Project Applications</a:t>
            </a:r>
            <a:endParaRPr lang="de-DE" sz="1600" dirty="0" smtClean="0">
              <a:solidFill>
                <a:srgbClr val="002060"/>
              </a:solidFill>
            </a:endParaRPr>
          </a:p>
          <a:p>
            <a:pPr lvl="0">
              <a:lnSpc>
                <a:spcPct val="90000"/>
              </a:lnSpc>
              <a:buFont typeface="Wingdings" pitchFamily="2" charset="2"/>
              <a:buChar char="v"/>
            </a:pPr>
            <a:r>
              <a:rPr lang="en-US" sz="1600" dirty="0" smtClean="0">
                <a:solidFill>
                  <a:srgbClr val="002060"/>
                </a:solidFill>
              </a:rPr>
              <a:t>Event Management</a:t>
            </a:r>
            <a:endParaRPr lang="de-DE" sz="1600" dirty="0" smtClean="0">
              <a:solidFill>
                <a:srgbClr val="002060"/>
              </a:solidFill>
            </a:endParaRPr>
          </a:p>
          <a:p>
            <a:pPr lvl="0">
              <a:lnSpc>
                <a:spcPct val="90000"/>
              </a:lnSpc>
              <a:buFont typeface="Wingdings" pitchFamily="2" charset="2"/>
              <a:buChar char="v"/>
            </a:pPr>
            <a:r>
              <a:rPr lang="en-US" sz="1600" dirty="0" smtClean="0">
                <a:solidFill>
                  <a:srgbClr val="002060"/>
                </a:solidFill>
              </a:rPr>
              <a:t>Trainings</a:t>
            </a:r>
            <a:endParaRPr lang="de-DE" sz="1600" dirty="0" smtClean="0">
              <a:solidFill>
                <a:srgbClr val="002060"/>
              </a:solidFill>
            </a:endParaRPr>
          </a:p>
          <a:p>
            <a:pPr>
              <a:buNone/>
            </a:pPr>
            <a:endParaRPr lang="de-DE" dirty="0"/>
          </a:p>
        </p:txBody>
      </p:sp>
      <p:sp>
        <p:nvSpPr>
          <p:cNvPr id="5" name="Slide Number Placeholder 4"/>
          <p:cNvSpPr>
            <a:spLocks noGrp="1"/>
          </p:cNvSpPr>
          <p:nvPr>
            <p:ph type="sldNum" sz="quarter" idx="12"/>
          </p:nvPr>
        </p:nvSpPr>
        <p:spPr/>
        <p:txBody>
          <a:bodyPr/>
          <a:lstStyle/>
          <a:p>
            <a:fld id="{63FE6D60-3723-4A4E-9981-B2BC2F338B41}" type="slidenum">
              <a:rPr lang="de-DE" smtClean="0"/>
              <a:pPr/>
              <a:t>6</a:t>
            </a:fld>
            <a:endParaRPr lang="de-DE"/>
          </a:p>
        </p:txBody>
      </p:sp>
      <p:pic>
        <p:nvPicPr>
          <p:cNvPr id="6" name="Picture 5" descr="http://www.wus-austria.org/files/images/Icons/target3_btn.png"/>
          <p:cNvPicPr/>
          <p:nvPr/>
        </p:nvPicPr>
        <p:blipFill>
          <a:blip r:embed="rId2" cstate="print"/>
          <a:srcRect/>
          <a:stretch>
            <a:fillRect/>
          </a:stretch>
        </p:blipFill>
        <p:spPr bwMode="auto">
          <a:xfrm>
            <a:off x="1043608" y="3717032"/>
            <a:ext cx="190500" cy="190500"/>
          </a:xfrm>
          <a:prstGeom prst="rect">
            <a:avLst/>
          </a:prstGeom>
          <a:noFill/>
          <a:ln w="9525">
            <a:noFill/>
            <a:miter lim="800000"/>
            <a:headEnd/>
            <a:tailEnd/>
          </a:ln>
        </p:spPr>
      </p:pic>
      <p:pic>
        <p:nvPicPr>
          <p:cNvPr id="2" name="Grafik 1"/>
          <p:cNvPicPr>
            <a:picLocks noChangeAspect="1"/>
          </p:cNvPicPr>
          <p:nvPr/>
        </p:nvPicPr>
        <p:blipFill>
          <a:blip r:embed="rId3" cstate="print"/>
          <a:stretch>
            <a:fillRect/>
          </a:stretch>
        </p:blipFill>
        <p:spPr>
          <a:xfrm>
            <a:off x="8226523" y="5805264"/>
            <a:ext cx="658425" cy="82912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836712"/>
            <a:ext cx="7330008" cy="4680520"/>
          </a:xfrm>
        </p:spPr>
        <p:txBody>
          <a:bodyPr>
            <a:normAutofit fontScale="85000" lnSpcReduction="20000"/>
          </a:bodyPr>
          <a:lstStyle/>
          <a:p>
            <a:pPr>
              <a:lnSpc>
                <a:spcPct val="90000"/>
              </a:lnSpc>
              <a:buNone/>
            </a:pPr>
            <a:endParaRPr lang="de-DE" sz="3600" dirty="0" smtClean="0"/>
          </a:p>
          <a:p>
            <a:pPr>
              <a:lnSpc>
                <a:spcPct val="90000"/>
              </a:lnSpc>
              <a:buNone/>
            </a:pPr>
            <a:r>
              <a:rPr lang="de-DE" sz="3300" dirty="0" smtClean="0">
                <a:solidFill>
                  <a:srgbClr val="002060"/>
                </a:solidFill>
              </a:rPr>
              <a:t>	</a:t>
            </a:r>
            <a:r>
              <a:rPr lang="en-US" sz="3300" b="1" dirty="0" smtClean="0">
                <a:solidFill>
                  <a:srgbClr val="002060"/>
                </a:solidFill>
              </a:rPr>
              <a:t>THE INTERNATIONAL CHARACTER OF OUR ACTIVITIES</a:t>
            </a:r>
          </a:p>
          <a:p>
            <a:pPr>
              <a:lnSpc>
                <a:spcPct val="90000"/>
              </a:lnSpc>
              <a:buNone/>
            </a:pPr>
            <a:endParaRPr lang="de-DE" sz="2000" dirty="0" smtClean="0">
              <a:solidFill>
                <a:srgbClr val="002060"/>
              </a:solidFill>
            </a:endParaRPr>
          </a:p>
          <a:p>
            <a:pPr>
              <a:lnSpc>
                <a:spcPct val="90000"/>
              </a:lnSpc>
              <a:buNone/>
            </a:pPr>
            <a:endParaRPr lang="de-DE" sz="2000" dirty="0" smtClean="0">
              <a:solidFill>
                <a:srgbClr val="002060"/>
              </a:solidFill>
            </a:endParaRPr>
          </a:p>
          <a:p>
            <a:pPr lvl="0">
              <a:buFont typeface="Wingdings" panose="05000000000000000000" pitchFamily="2" charset="2"/>
              <a:buChar char="§"/>
            </a:pPr>
            <a:r>
              <a:rPr lang="en-US" dirty="0" smtClean="0">
                <a:solidFill>
                  <a:srgbClr val="002060"/>
                </a:solidFill>
              </a:rPr>
              <a:t>approx</a:t>
            </a:r>
            <a:r>
              <a:rPr lang="en-US" dirty="0">
                <a:solidFill>
                  <a:srgbClr val="002060"/>
                </a:solidFill>
              </a:rPr>
              <a:t>. 30 ongoing projects </a:t>
            </a:r>
            <a:endParaRPr lang="de-DE" dirty="0">
              <a:solidFill>
                <a:srgbClr val="002060"/>
              </a:solidFill>
            </a:endParaRPr>
          </a:p>
          <a:p>
            <a:pPr lvl="0">
              <a:buFont typeface="Wingdings" panose="05000000000000000000" pitchFamily="2" charset="2"/>
              <a:buChar char="§"/>
            </a:pPr>
            <a:r>
              <a:rPr lang="en-US" dirty="0">
                <a:solidFill>
                  <a:srgbClr val="002060"/>
                </a:solidFill>
              </a:rPr>
              <a:t>more than 120 finalized projects</a:t>
            </a:r>
          </a:p>
          <a:p>
            <a:pPr lvl="0">
              <a:buFont typeface="Wingdings" panose="05000000000000000000" pitchFamily="2" charset="2"/>
              <a:buChar char="§"/>
            </a:pPr>
            <a:r>
              <a:rPr lang="en-US" dirty="0">
                <a:solidFill>
                  <a:srgbClr val="002060"/>
                </a:solidFill>
              </a:rPr>
              <a:t>we work with partners from over 50 different countries</a:t>
            </a:r>
          </a:p>
          <a:p>
            <a:pPr lvl="0">
              <a:buFont typeface="Wingdings" panose="05000000000000000000" pitchFamily="2" charset="2"/>
              <a:buChar char="§"/>
            </a:pPr>
            <a:r>
              <a:rPr lang="en-US" dirty="0">
                <a:solidFill>
                  <a:srgbClr val="002060"/>
                </a:solidFill>
              </a:rPr>
              <a:t>we are part of a larger network of WUS committees “WUS International”, the “European student relief” action was founded in Vienna in 1920 and network will celebrate its 100th years anniversary in 2020.</a:t>
            </a:r>
          </a:p>
        </p:txBody>
      </p:sp>
      <p:sp>
        <p:nvSpPr>
          <p:cNvPr id="5" name="Slide Number Placeholder 4"/>
          <p:cNvSpPr>
            <a:spLocks noGrp="1"/>
          </p:cNvSpPr>
          <p:nvPr>
            <p:ph type="sldNum" sz="quarter" idx="12"/>
          </p:nvPr>
        </p:nvSpPr>
        <p:spPr/>
        <p:txBody>
          <a:bodyPr/>
          <a:lstStyle/>
          <a:p>
            <a:fld id="{63FE6D60-3723-4A4E-9981-B2BC2F338B41}" type="slidenum">
              <a:rPr lang="de-DE" smtClean="0"/>
              <a:pPr/>
              <a:t>7</a:t>
            </a:fld>
            <a:endParaRPr lang="de-DE"/>
          </a:p>
        </p:txBody>
      </p:sp>
      <p:pic>
        <p:nvPicPr>
          <p:cNvPr id="2" name="Grafik 1"/>
          <p:cNvPicPr>
            <a:picLocks noChangeAspect="1"/>
          </p:cNvPicPr>
          <p:nvPr/>
        </p:nvPicPr>
        <p:blipFill>
          <a:blip r:embed="rId2" cstate="print"/>
          <a:stretch>
            <a:fillRect/>
          </a:stretch>
        </p:blipFill>
        <p:spPr>
          <a:xfrm>
            <a:off x="8226523" y="5805264"/>
            <a:ext cx="658425" cy="829128"/>
          </a:xfrm>
          <a:prstGeom prst="rect">
            <a:avLst/>
          </a:prstGeom>
        </p:spPr>
      </p:pic>
    </p:spTree>
    <p:extLst>
      <p:ext uri="{BB962C8B-B14F-4D97-AF65-F5344CB8AC3E}">
        <p14:creationId xmlns:p14="http://schemas.microsoft.com/office/powerpoint/2010/main" xmlns="" val="2360493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4325112"/>
          </a:xfrm>
        </p:spPr>
        <p:txBody>
          <a:bodyPr>
            <a:normAutofit/>
          </a:bodyPr>
          <a:lstStyle/>
          <a:p>
            <a:pPr>
              <a:buNone/>
            </a:pPr>
            <a:r>
              <a:rPr lang="de-DE" sz="2400" b="1" dirty="0" smtClean="0"/>
              <a:t>	</a:t>
            </a:r>
            <a:r>
              <a:rPr lang="de-DE" b="1" cap="all" dirty="0" err="1">
                <a:solidFill>
                  <a:srgbClr val="002060"/>
                </a:solidFill>
              </a:rPr>
              <a:t>Where</a:t>
            </a:r>
            <a:r>
              <a:rPr lang="de-DE" b="1" cap="all" dirty="0">
                <a:solidFill>
                  <a:srgbClr val="002060"/>
                </a:solidFill>
              </a:rPr>
              <a:t> </a:t>
            </a:r>
            <a:r>
              <a:rPr lang="de-DE" b="1" cap="all" dirty="0" err="1">
                <a:solidFill>
                  <a:srgbClr val="002060"/>
                </a:solidFill>
              </a:rPr>
              <a:t>we</a:t>
            </a:r>
            <a:r>
              <a:rPr lang="de-DE" b="1" cap="all" dirty="0">
                <a:solidFill>
                  <a:srgbClr val="002060"/>
                </a:solidFill>
              </a:rPr>
              <a:t> </a:t>
            </a:r>
            <a:r>
              <a:rPr lang="de-DE" b="1" cap="all" dirty="0" err="1">
                <a:solidFill>
                  <a:srgbClr val="002060"/>
                </a:solidFill>
              </a:rPr>
              <a:t>work</a:t>
            </a:r>
            <a:r>
              <a:rPr lang="de-DE" sz="1600" dirty="0" smtClean="0">
                <a:solidFill>
                  <a:srgbClr val="002060"/>
                </a:solidFill>
              </a:rPr>
              <a:t>	</a:t>
            </a:r>
          </a:p>
          <a:p>
            <a:pPr>
              <a:buNone/>
            </a:pPr>
            <a:r>
              <a:rPr lang="en-US" sz="1600" dirty="0" smtClean="0">
                <a:solidFill>
                  <a:srgbClr val="002060"/>
                </a:solidFill>
              </a:rPr>
              <a:t>	</a:t>
            </a:r>
          </a:p>
          <a:p>
            <a:pPr>
              <a:buNone/>
            </a:pPr>
            <a:r>
              <a:rPr lang="en-US" sz="1600" dirty="0" smtClean="0">
                <a:solidFill>
                  <a:srgbClr val="002060"/>
                </a:solidFill>
              </a:rPr>
              <a:t>	WUS Austria implements projects mainly in South- Eastern Europe, but has expanded its geographical coverage also to other areas of the world. Currently WUS Austria implements projects in </a:t>
            </a:r>
            <a:r>
              <a:rPr lang="en-US" sz="1600" b="1" dirty="0" smtClean="0">
                <a:solidFill>
                  <a:srgbClr val="002060"/>
                </a:solidFill>
              </a:rPr>
              <a:t>Europe, Asia and Northern Africa</a:t>
            </a:r>
            <a:r>
              <a:rPr lang="en-US" sz="1600" dirty="0" smtClean="0">
                <a:solidFill>
                  <a:srgbClr val="002060"/>
                </a:solidFill>
              </a:rPr>
              <a:t>. </a:t>
            </a:r>
          </a:p>
          <a:p>
            <a:pPr>
              <a:buNone/>
            </a:pPr>
            <a:r>
              <a:rPr lang="en-US" sz="1600" dirty="0" smtClean="0">
                <a:solidFill>
                  <a:srgbClr val="002060"/>
                </a:solidFill>
              </a:rPr>
              <a:t>	List of countries:</a:t>
            </a:r>
          </a:p>
          <a:p>
            <a:pPr>
              <a:buNone/>
            </a:pPr>
            <a:endParaRPr lang="en-US" sz="1600" dirty="0" smtClean="0">
              <a:solidFill>
                <a:srgbClr val="002060"/>
              </a:solidFill>
            </a:endParaRPr>
          </a:p>
          <a:p>
            <a:pPr>
              <a:buNone/>
            </a:pPr>
            <a:endParaRPr lang="de-DE" dirty="0" smtClean="0">
              <a:solidFill>
                <a:srgbClr val="002060"/>
              </a:solidFill>
            </a:endParaRPr>
          </a:p>
        </p:txBody>
      </p:sp>
      <p:sp>
        <p:nvSpPr>
          <p:cNvPr id="5" name="Slide Number Placeholder 4"/>
          <p:cNvSpPr>
            <a:spLocks noGrp="1"/>
          </p:cNvSpPr>
          <p:nvPr>
            <p:ph type="sldNum" sz="quarter" idx="12"/>
          </p:nvPr>
        </p:nvSpPr>
        <p:spPr/>
        <p:txBody>
          <a:bodyPr/>
          <a:lstStyle/>
          <a:p>
            <a:fld id="{63FE6D60-3723-4A4E-9981-B2BC2F338B41}" type="slidenum">
              <a:rPr lang="de-DE" smtClean="0"/>
              <a:pPr/>
              <a:t>8</a:t>
            </a:fld>
            <a:endParaRPr lang="de-DE"/>
          </a:p>
        </p:txBody>
      </p:sp>
      <p:graphicFrame>
        <p:nvGraphicFramePr>
          <p:cNvPr id="6" name="Table 5"/>
          <p:cNvGraphicFramePr>
            <a:graphicFrameLocks noGrp="1"/>
          </p:cNvGraphicFramePr>
          <p:nvPr>
            <p:extLst>
              <p:ext uri="{D42A27DB-BD31-4B8C-83A1-F6EECF244321}">
                <p14:modId xmlns:p14="http://schemas.microsoft.com/office/powerpoint/2010/main" xmlns="" val="1559787006"/>
              </p:ext>
            </p:extLst>
          </p:nvPr>
        </p:nvGraphicFramePr>
        <p:xfrm>
          <a:off x="857224" y="2643182"/>
          <a:ext cx="6357981" cy="4053840"/>
        </p:xfrm>
        <a:graphic>
          <a:graphicData uri="http://schemas.openxmlformats.org/drawingml/2006/table">
            <a:tbl>
              <a:tblPr firstRow="1" bandRow="1">
                <a:tableStyleId>{5C22544A-7EE6-4342-B048-85BDC9FD1C3A}</a:tableStyleId>
              </a:tblPr>
              <a:tblGrid>
                <a:gridCol w="2428892"/>
                <a:gridCol w="1531548"/>
                <a:gridCol w="2397541"/>
              </a:tblGrid>
              <a:tr h="3857652">
                <a:tc>
                  <a:txBody>
                    <a:bodyPr/>
                    <a:lstStyle/>
                    <a:p>
                      <a:endParaRPr lang="de-AT" sz="1600" dirty="0" smtClean="0">
                        <a:solidFill>
                          <a:srgbClr val="002060"/>
                        </a:solidFill>
                      </a:endParaRPr>
                    </a:p>
                    <a:p>
                      <a:r>
                        <a:rPr lang="de-AT" sz="1600" dirty="0" smtClean="0">
                          <a:solidFill>
                            <a:srgbClr val="002060"/>
                          </a:solidFill>
                        </a:rPr>
                        <a:t>    </a:t>
                      </a:r>
                      <a:r>
                        <a:rPr lang="de-AT" sz="1600" dirty="0" err="1" smtClean="0">
                          <a:solidFill>
                            <a:srgbClr val="002060"/>
                          </a:solidFill>
                        </a:rPr>
                        <a:t>Albania</a:t>
                      </a:r>
                      <a:endParaRPr lang="de-AT" sz="1600" dirty="0" smtClean="0">
                        <a:solidFill>
                          <a:srgbClr val="002060"/>
                        </a:solidFill>
                      </a:endParaRPr>
                    </a:p>
                    <a:p>
                      <a:r>
                        <a:rPr lang="de-AT" sz="1600" dirty="0" smtClean="0">
                          <a:solidFill>
                            <a:srgbClr val="002060"/>
                          </a:solidFill>
                        </a:rPr>
                        <a:t>    </a:t>
                      </a:r>
                      <a:r>
                        <a:rPr lang="de-AT" sz="1600" dirty="0" err="1" smtClean="0">
                          <a:solidFill>
                            <a:srgbClr val="002060"/>
                          </a:solidFill>
                        </a:rPr>
                        <a:t>Algeria</a:t>
                      </a:r>
                      <a:endParaRPr lang="de-AT" sz="1600" dirty="0" smtClean="0">
                        <a:solidFill>
                          <a:srgbClr val="002060"/>
                        </a:solidFill>
                      </a:endParaRPr>
                    </a:p>
                    <a:p>
                      <a:r>
                        <a:rPr lang="de-AT" sz="1600" dirty="0" smtClean="0">
                          <a:solidFill>
                            <a:srgbClr val="002060"/>
                          </a:solidFill>
                        </a:rPr>
                        <a:t>    Armenia</a:t>
                      </a:r>
                    </a:p>
                    <a:p>
                      <a:r>
                        <a:rPr lang="de-AT" sz="1600" dirty="0" smtClean="0">
                          <a:solidFill>
                            <a:srgbClr val="002060"/>
                          </a:solidFill>
                        </a:rPr>
                        <a:t>    </a:t>
                      </a:r>
                      <a:r>
                        <a:rPr lang="de-AT" sz="1600" dirty="0" err="1" smtClean="0">
                          <a:solidFill>
                            <a:srgbClr val="002060"/>
                          </a:solidFill>
                        </a:rPr>
                        <a:t>Azerbaijan</a:t>
                      </a:r>
                      <a:endParaRPr lang="de-AT" sz="1600" dirty="0" smtClean="0">
                        <a:solidFill>
                          <a:srgbClr val="002060"/>
                        </a:solidFill>
                      </a:endParaRPr>
                    </a:p>
                    <a:p>
                      <a:r>
                        <a:rPr lang="de-AT" sz="1600" dirty="0" smtClean="0">
                          <a:solidFill>
                            <a:srgbClr val="002060"/>
                          </a:solidFill>
                        </a:rPr>
                        <a:t>    Belarus</a:t>
                      </a:r>
                    </a:p>
                    <a:p>
                      <a:r>
                        <a:rPr lang="de-AT" sz="1600" dirty="0" smtClean="0">
                          <a:solidFill>
                            <a:srgbClr val="002060"/>
                          </a:solidFill>
                        </a:rPr>
                        <a:t>    </a:t>
                      </a:r>
                      <a:r>
                        <a:rPr lang="de-AT" sz="1600" dirty="0" err="1" smtClean="0">
                          <a:solidFill>
                            <a:srgbClr val="002060"/>
                          </a:solidFill>
                        </a:rPr>
                        <a:t>BiH</a:t>
                      </a:r>
                      <a:endParaRPr lang="de-AT" sz="1600" dirty="0" smtClean="0">
                        <a:solidFill>
                          <a:srgbClr val="002060"/>
                        </a:solidFill>
                      </a:endParaRPr>
                    </a:p>
                    <a:p>
                      <a:r>
                        <a:rPr lang="de-AT" sz="1600" dirty="0" smtClean="0">
                          <a:solidFill>
                            <a:srgbClr val="002060"/>
                          </a:solidFill>
                        </a:rPr>
                        <a:t>    China</a:t>
                      </a:r>
                    </a:p>
                    <a:p>
                      <a:r>
                        <a:rPr lang="de-AT" sz="1600" dirty="0" smtClean="0">
                          <a:solidFill>
                            <a:srgbClr val="002060"/>
                          </a:solidFill>
                        </a:rPr>
                        <a:t>    </a:t>
                      </a:r>
                      <a:r>
                        <a:rPr lang="de-AT" sz="1600" dirty="0" err="1" smtClean="0">
                          <a:solidFill>
                            <a:srgbClr val="002060"/>
                          </a:solidFill>
                        </a:rPr>
                        <a:t>Croatia</a:t>
                      </a:r>
                      <a:endParaRPr lang="de-AT" sz="1600" dirty="0" smtClean="0">
                        <a:solidFill>
                          <a:srgbClr val="002060"/>
                        </a:solidFill>
                      </a:endParaRPr>
                    </a:p>
                    <a:p>
                      <a:r>
                        <a:rPr lang="de-AT" sz="1600" dirty="0" smtClean="0">
                          <a:solidFill>
                            <a:srgbClr val="002060"/>
                          </a:solidFill>
                        </a:rPr>
                        <a:t>    Czech </a:t>
                      </a:r>
                      <a:r>
                        <a:rPr lang="de-AT" sz="1600" dirty="0" err="1" smtClean="0">
                          <a:solidFill>
                            <a:srgbClr val="002060"/>
                          </a:solidFill>
                        </a:rPr>
                        <a:t>Republic</a:t>
                      </a:r>
                      <a:endParaRPr lang="de-AT" sz="1600" dirty="0" smtClean="0">
                        <a:solidFill>
                          <a:srgbClr val="002060"/>
                        </a:solidFill>
                      </a:endParaRPr>
                    </a:p>
                    <a:p>
                      <a:r>
                        <a:rPr lang="de-AT" sz="1600" dirty="0" smtClean="0">
                          <a:solidFill>
                            <a:srgbClr val="002060"/>
                          </a:solidFill>
                        </a:rPr>
                        <a:t>    Georgia</a:t>
                      </a:r>
                    </a:p>
                    <a:p>
                      <a:r>
                        <a:rPr lang="de-AT" sz="1600" dirty="0" smtClean="0">
                          <a:solidFill>
                            <a:srgbClr val="002060"/>
                          </a:solidFill>
                        </a:rPr>
                        <a:t>    </a:t>
                      </a:r>
                      <a:r>
                        <a:rPr lang="de-AT" sz="1600" dirty="0" err="1" smtClean="0">
                          <a:solidFill>
                            <a:srgbClr val="002060"/>
                          </a:solidFill>
                        </a:rPr>
                        <a:t>Hungary</a:t>
                      </a:r>
                      <a:endParaRPr lang="de-AT" sz="1600" dirty="0" smtClean="0">
                        <a:solidFill>
                          <a:srgbClr val="002060"/>
                        </a:solidFill>
                      </a:endParaRPr>
                    </a:p>
                    <a:p>
                      <a:r>
                        <a:rPr lang="de-AT" sz="1600" dirty="0" smtClean="0">
                          <a:solidFill>
                            <a:srgbClr val="002060"/>
                          </a:solidFill>
                        </a:rPr>
                        <a:t>    </a:t>
                      </a:r>
                      <a:r>
                        <a:rPr lang="de-AT" sz="1600" dirty="0" err="1" smtClean="0">
                          <a:solidFill>
                            <a:srgbClr val="002060"/>
                          </a:solidFill>
                        </a:rPr>
                        <a:t>Kazakhstan</a:t>
                      </a:r>
                      <a:endParaRPr lang="de-AT" sz="1600" dirty="0" smtClean="0">
                        <a:solidFill>
                          <a:srgbClr val="002060"/>
                        </a:solidFill>
                      </a:endParaRPr>
                    </a:p>
                    <a:p>
                      <a:r>
                        <a:rPr lang="de-AT" sz="1600" dirty="0" smtClean="0">
                          <a:solidFill>
                            <a:srgbClr val="002060"/>
                          </a:solidFill>
                        </a:rPr>
                        <a:t>    Kosovo</a:t>
                      </a:r>
                    </a:p>
                    <a:p>
                      <a:r>
                        <a:rPr lang="de-AT" sz="1600" dirty="0" smtClean="0">
                          <a:solidFill>
                            <a:srgbClr val="002060"/>
                          </a:solidFill>
                        </a:rPr>
                        <a:t>    </a:t>
                      </a:r>
                      <a:r>
                        <a:rPr lang="de-AT" sz="1600" dirty="0" err="1" smtClean="0">
                          <a:solidFill>
                            <a:srgbClr val="002060"/>
                          </a:solidFill>
                        </a:rPr>
                        <a:t>Kyrgyzstan</a:t>
                      </a:r>
                      <a:endParaRPr lang="de-AT" sz="1600" dirty="0" smtClean="0">
                        <a:solidFill>
                          <a:srgbClr val="002060"/>
                        </a:solidFill>
                      </a:endParaRPr>
                    </a:p>
                    <a:p>
                      <a:endParaRPr lang="de-AT" dirty="0" smtClean="0">
                        <a:solidFill>
                          <a:srgbClr val="002060"/>
                        </a:solidFill>
                      </a:endParaRPr>
                    </a:p>
                  </a:txBody>
                  <a:tcPr>
                    <a:solidFill>
                      <a:schemeClr val="bg1">
                        <a:lumMod val="95000"/>
                      </a:schemeClr>
                    </a:solidFill>
                  </a:tcPr>
                </a:tc>
                <a:tc>
                  <a:txBody>
                    <a:bodyPr/>
                    <a:lstStyle/>
                    <a:p>
                      <a:endParaRPr lang="de-AT" dirty="0">
                        <a:solidFill>
                          <a:srgbClr val="002060"/>
                        </a:solidFill>
                      </a:endParaRPr>
                    </a:p>
                  </a:txBody>
                  <a:tcPr>
                    <a:solidFill>
                      <a:schemeClr val="bg1">
                        <a:lumMod val="95000"/>
                      </a:schemeClr>
                    </a:solidFill>
                  </a:tcPr>
                </a:tc>
                <a:tc>
                  <a:txBody>
                    <a:bodyPr/>
                    <a:lstStyle/>
                    <a:p>
                      <a:pPr marL="0" algn="l" rtl="0" eaLnBrk="1" latinLnBrk="0" hangingPunct="1"/>
                      <a:r>
                        <a:rPr kumimoji="0" lang="de-AT" sz="1600" b="1" kern="1200" dirty="0" smtClean="0">
                          <a:solidFill>
                            <a:srgbClr val="002060"/>
                          </a:solidFill>
                          <a:latin typeface="+mn-lt"/>
                          <a:ea typeface="+mn-ea"/>
                          <a:cs typeface="+mn-cs"/>
                        </a:rPr>
                        <a:t>    </a:t>
                      </a:r>
                    </a:p>
                    <a:p>
                      <a:pPr marL="0" algn="l" rtl="0" eaLnBrk="1" latinLnBrk="0" hangingPunct="1"/>
                      <a:r>
                        <a:rPr kumimoji="0" lang="de-AT" sz="1600" b="1" kern="1200" dirty="0" smtClean="0">
                          <a:solidFill>
                            <a:srgbClr val="002060"/>
                          </a:solidFill>
                          <a:latin typeface="+mn-lt"/>
                          <a:ea typeface="+mn-ea"/>
                          <a:cs typeface="+mn-cs"/>
                        </a:rPr>
                        <a:t>    </a:t>
                      </a:r>
                      <a:r>
                        <a:rPr kumimoji="0" lang="de-AT" sz="1600" b="1" kern="1200" dirty="0" err="1" smtClean="0">
                          <a:solidFill>
                            <a:srgbClr val="002060"/>
                          </a:solidFill>
                          <a:latin typeface="+mn-lt"/>
                          <a:ea typeface="+mn-ea"/>
                          <a:cs typeface="+mn-cs"/>
                        </a:rPr>
                        <a:t>Macedonia</a:t>
                      </a:r>
                      <a:endParaRPr kumimoji="0" lang="de-AT" sz="1600" b="1" kern="1200" dirty="0" smtClean="0">
                        <a:solidFill>
                          <a:srgbClr val="002060"/>
                        </a:solidFill>
                        <a:latin typeface="+mn-lt"/>
                        <a:ea typeface="+mn-ea"/>
                        <a:cs typeface="+mn-cs"/>
                      </a:endParaRPr>
                    </a:p>
                    <a:p>
                      <a:pPr marL="0" algn="l" rtl="0" eaLnBrk="1" latinLnBrk="0" hangingPunct="1"/>
                      <a:r>
                        <a:rPr kumimoji="0" lang="de-AT" sz="1600" b="1" kern="1200" dirty="0" smtClean="0">
                          <a:solidFill>
                            <a:srgbClr val="002060"/>
                          </a:solidFill>
                          <a:latin typeface="+mn-lt"/>
                          <a:ea typeface="+mn-ea"/>
                          <a:cs typeface="+mn-cs"/>
                        </a:rPr>
                        <a:t>    Mexico</a:t>
                      </a:r>
                    </a:p>
                    <a:p>
                      <a:pPr marL="0" algn="l" rtl="0" eaLnBrk="1" latinLnBrk="0" hangingPunct="1"/>
                      <a:r>
                        <a:rPr kumimoji="0" lang="de-AT" sz="1600" b="1" kern="1200" dirty="0" smtClean="0">
                          <a:solidFill>
                            <a:srgbClr val="002060"/>
                          </a:solidFill>
                          <a:latin typeface="+mn-lt"/>
                          <a:ea typeface="+mn-ea"/>
                          <a:cs typeface="+mn-cs"/>
                        </a:rPr>
                        <a:t>    </a:t>
                      </a:r>
                      <a:r>
                        <a:rPr kumimoji="0" lang="de-AT" sz="1600" b="1" kern="1200" dirty="0" err="1" smtClean="0">
                          <a:solidFill>
                            <a:srgbClr val="002060"/>
                          </a:solidFill>
                          <a:latin typeface="+mn-lt"/>
                          <a:ea typeface="+mn-ea"/>
                          <a:cs typeface="+mn-cs"/>
                        </a:rPr>
                        <a:t>Moldova</a:t>
                      </a:r>
                      <a:endParaRPr kumimoji="0" lang="de-AT" sz="1600" b="1" kern="1200" dirty="0" smtClean="0">
                        <a:solidFill>
                          <a:srgbClr val="002060"/>
                        </a:solidFill>
                        <a:latin typeface="+mn-lt"/>
                        <a:ea typeface="+mn-ea"/>
                        <a:cs typeface="+mn-cs"/>
                      </a:endParaRPr>
                    </a:p>
                    <a:p>
                      <a:pPr marL="0" algn="l" rtl="0" eaLnBrk="1" latinLnBrk="0" hangingPunct="1"/>
                      <a:r>
                        <a:rPr kumimoji="0" lang="de-AT" sz="1600" b="1" kern="1200" dirty="0" smtClean="0">
                          <a:solidFill>
                            <a:srgbClr val="002060"/>
                          </a:solidFill>
                          <a:latin typeface="+mn-lt"/>
                          <a:ea typeface="+mn-ea"/>
                          <a:cs typeface="+mn-cs"/>
                        </a:rPr>
                        <a:t>    Montenegro</a:t>
                      </a:r>
                    </a:p>
                    <a:p>
                      <a:pPr marL="0" algn="l" rtl="0" eaLnBrk="1" latinLnBrk="0" hangingPunct="1"/>
                      <a:r>
                        <a:rPr kumimoji="0" lang="de-AT" sz="1600" b="1" kern="1200" dirty="0" smtClean="0">
                          <a:solidFill>
                            <a:srgbClr val="002060"/>
                          </a:solidFill>
                          <a:latin typeface="+mn-lt"/>
                          <a:ea typeface="+mn-ea"/>
                          <a:cs typeface="+mn-cs"/>
                        </a:rPr>
                        <a:t>    Namibia</a:t>
                      </a:r>
                    </a:p>
                    <a:p>
                      <a:pPr marL="0" algn="l" rtl="0" eaLnBrk="1" latinLnBrk="0" hangingPunct="1"/>
                      <a:r>
                        <a:rPr kumimoji="0" lang="de-AT" sz="1600" b="1" kern="1200" dirty="0" smtClean="0">
                          <a:solidFill>
                            <a:srgbClr val="002060"/>
                          </a:solidFill>
                          <a:latin typeface="+mn-lt"/>
                          <a:ea typeface="+mn-ea"/>
                          <a:cs typeface="+mn-cs"/>
                        </a:rPr>
                        <a:t>    </a:t>
                      </a:r>
                      <a:r>
                        <a:rPr kumimoji="0" lang="de-AT" sz="1600" b="1" kern="1200" dirty="0" err="1" smtClean="0">
                          <a:solidFill>
                            <a:srgbClr val="002060"/>
                          </a:solidFill>
                          <a:latin typeface="+mn-lt"/>
                          <a:ea typeface="+mn-ea"/>
                          <a:cs typeface="+mn-cs"/>
                        </a:rPr>
                        <a:t>Poland</a:t>
                      </a:r>
                      <a:endParaRPr kumimoji="0" lang="de-AT" sz="1600" b="1" kern="1200" dirty="0" smtClean="0">
                        <a:solidFill>
                          <a:srgbClr val="002060"/>
                        </a:solidFill>
                        <a:latin typeface="+mn-lt"/>
                        <a:ea typeface="+mn-ea"/>
                        <a:cs typeface="+mn-cs"/>
                      </a:endParaRPr>
                    </a:p>
                    <a:p>
                      <a:pPr marL="0" algn="l" rtl="0" eaLnBrk="1" latinLnBrk="0" hangingPunct="1"/>
                      <a:r>
                        <a:rPr kumimoji="0" lang="de-AT" sz="1600" b="1" kern="1200" dirty="0" smtClean="0">
                          <a:solidFill>
                            <a:srgbClr val="002060"/>
                          </a:solidFill>
                          <a:latin typeface="+mn-lt"/>
                          <a:ea typeface="+mn-ea"/>
                          <a:cs typeface="+mn-cs"/>
                        </a:rPr>
                        <a:t>    Romania</a:t>
                      </a:r>
                    </a:p>
                    <a:p>
                      <a:pPr marL="0" algn="l" rtl="0" eaLnBrk="1" latinLnBrk="0" hangingPunct="1"/>
                      <a:r>
                        <a:rPr kumimoji="0" lang="de-AT" sz="1600" b="1" kern="1200" dirty="0" smtClean="0">
                          <a:solidFill>
                            <a:srgbClr val="002060"/>
                          </a:solidFill>
                          <a:latin typeface="+mn-lt"/>
                          <a:ea typeface="+mn-ea"/>
                          <a:cs typeface="+mn-cs"/>
                        </a:rPr>
                        <a:t>    </a:t>
                      </a:r>
                      <a:r>
                        <a:rPr kumimoji="0" lang="de-AT" sz="1600" b="1" kern="1200" dirty="0" err="1" smtClean="0">
                          <a:solidFill>
                            <a:srgbClr val="002060"/>
                          </a:solidFill>
                          <a:latin typeface="+mn-lt"/>
                          <a:ea typeface="+mn-ea"/>
                          <a:cs typeface="+mn-cs"/>
                        </a:rPr>
                        <a:t>Russia</a:t>
                      </a:r>
                      <a:endParaRPr kumimoji="0" lang="de-AT" sz="1600" b="1" kern="1200" dirty="0" smtClean="0">
                        <a:solidFill>
                          <a:srgbClr val="002060"/>
                        </a:solidFill>
                        <a:latin typeface="+mn-lt"/>
                        <a:ea typeface="+mn-ea"/>
                        <a:cs typeface="+mn-cs"/>
                      </a:endParaRPr>
                    </a:p>
                    <a:p>
                      <a:pPr marL="0" algn="l" rtl="0" eaLnBrk="1" latinLnBrk="0" hangingPunct="1"/>
                      <a:r>
                        <a:rPr kumimoji="0" lang="de-AT" sz="1600" b="1" kern="1200" dirty="0" smtClean="0">
                          <a:solidFill>
                            <a:srgbClr val="002060"/>
                          </a:solidFill>
                          <a:latin typeface="+mn-lt"/>
                          <a:ea typeface="+mn-ea"/>
                          <a:cs typeface="+mn-cs"/>
                        </a:rPr>
                        <a:t>    </a:t>
                      </a:r>
                      <a:r>
                        <a:rPr kumimoji="0" lang="de-AT" sz="1600" b="1" kern="1200" dirty="0" err="1" smtClean="0">
                          <a:solidFill>
                            <a:srgbClr val="002060"/>
                          </a:solidFill>
                          <a:latin typeface="+mn-lt"/>
                          <a:ea typeface="+mn-ea"/>
                          <a:cs typeface="+mn-cs"/>
                        </a:rPr>
                        <a:t>Serbia</a:t>
                      </a:r>
                      <a:endParaRPr kumimoji="0" lang="de-AT" sz="1600" b="1" kern="1200" dirty="0" smtClean="0">
                        <a:solidFill>
                          <a:srgbClr val="002060"/>
                        </a:solidFill>
                        <a:latin typeface="+mn-lt"/>
                        <a:ea typeface="+mn-ea"/>
                        <a:cs typeface="+mn-cs"/>
                      </a:endParaRPr>
                    </a:p>
                    <a:p>
                      <a:pPr marL="0" algn="l" rtl="0" eaLnBrk="1" latinLnBrk="0" hangingPunct="1"/>
                      <a:r>
                        <a:rPr kumimoji="0" lang="de-AT" sz="1600" b="1" kern="1200" dirty="0" smtClean="0">
                          <a:solidFill>
                            <a:srgbClr val="002060"/>
                          </a:solidFill>
                          <a:latin typeface="+mn-lt"/>
                          <a:ea typeface="+mn-ea"/>
                          <a:cs typeface="+mn-cs"/>
                        </a:rPr>
                        <a:t>    </a:t>
                      </a:r>
                      <a:r>
                        <a:rPr kumimoji="0" lang="de-AT" sz="1600" b="1" kern="1200" dirty="0" err="1" smtClean="0">
                          <a:solidFill>
                            <a:srgbClr val="002060"/>
                          </a:solidFill>
                          <a:latin typeface="+mn-lt"/>
                          <a:ea typeface="+mn-ea"/>
                          <a:cs typeface="+mn-cs"/>
                        </a:rPr>
                        <a:t>Slovakia</a:t>
                      </a:r>
                      <a:endParaRPr kumimoji="0" lang="de-AT" sz="1600" b="1" kern="1200" dirty="0" smtClean="0">
                        <a:solidFill>
                          <a:srgbClr val="002060"/>
                        </a:solidFill>
                        <a:latin typeface="+mn-lt"/>
                        <a:ea typeface="+mn-ea"/>
                        <a:cs typeface="+mn-cs"/>
                      </a:endParaRPr>
                    </a:p>
                    <a:p>
                      <a:pPr marL="0" algn="l" rtl="0" eaLnBrk="1" latinLnBrk="0" hangingPunct="1"/>
                      <a:r>
                        <a:rPr kumimoji="0" lang="de-AT" sz="1600" b="1" kern="1200" dirty="0" smtClean="0">
                          <a:solidFill>
                            <a:srgbClr val="002060"/>
                          </a:solidFill>
                          <a:latin typeface="+mn-lt"/>
                          <a:ea typeface="+mn-ea"/>
                          <a:cs typeface="+mn-cs"/>
                        </a:rPr>
                        <a:t>    </a:t>
                      </a:r>
                      <a:r>
                        <a:rPr kumimoji="0" lang="de-AT" sz="1600" b="1" kern="1200" dirty="0" err="1" smtClean="0">
                          <a:solidFill>
                            <a:srgbClr val="002060"/>
                          </a:solidFill>
                          <a:latin typeface="+mn-lt"/>
                          <a:ea typeface="+mn-ea"/>
                          <a:cs typeface="+mn-cs"/>
                        </a:rPr>
                        <a:t>Slovenia</a:t>
                      </a:r>
                      <a:endParaRPr kumimoji="0" lang="de-AT" sz="1600" b="1" kern="1200" dirty="0" smtClean="0">
                        <a:solidFill>
                          <a:srgbClr val="002060"/>
                        </a:solidFill>
                        <a:latin typeface="+mn-lt"/>
                        <a:ea typeface="+mn-ea"/>
                        <a:cs typeface="+mn-cs"/>
                      </a:endParaRPr>
                    </a:p>
                    <a:p>
                      <a:pPr marL="0" algn="l" rtl="0" eaLnBrk="1" latinLnBrk="0" hangingPunct="1"/>
                      <a:r>
                        <a:rPr kumimoji="0" lang="de-AT" sz="1600" b="1" kern="1200" dirty="0" smtClean="0">
                          <a:solidFill>
                            <a:srgbClr val="002060"/>
                          </a:solidFill>
                          <a:latin typeface="+mn-lt"/>
                          <a:ea typeface="+mn-ea"/>
                          <a:cs typeface="+mn-cs"/>
                        </a:rPr>
                        <a:t>    </a:t>
                      </a:r>
                      <a:r>
                        <a:rPr kumimoji="0" lang="de-AT" sz="1600" b="1" kern="1200" dirty="0" err="1" smtClean="0">
                          <a:solidFill>
                            <a:srgbClr val="002060"/>
                          </a:solidFill>
                          <a:latin typeface="+mn-lt"/>
                          <a:ea typeface="+mn-ea"/>
                          <a:cs typeface="+mn-cs"/>
                        </a:rPr>
                        <a:t>Tajikistan</a:t>
                      </a:r>
                      <a:endParaRPr kumimoji="0" lang="de-AT" sz="1600" b="1" kern="1200" dirty="0" smtClean="0">
                        <a:solidFill>
                          <a:srgbClr val="002060"/>
                        </a:solidFill>
                        <a:latin typeface="+mn-lt"/>
                        <a:ea typeface="+mn-ea"/>
                        <a:cs typeface="+mn-cs"/>
                      </a:endParaRPr>
                    </a:p>
                    <a:p>
                      <a:pPr marL="0" algn="l" rtl="0" eaLnBrk="1" latinLnBrk="0" hangingPunct="1"/>
                      <a:r>
                        <a:rPr kumimoji="0" lang="de-AT" sz="1600" b="1" kern="1200" dirty="0" smtClean="0">
                          <a:solidFill>
                            <a:srgbClr val="002060"/>
                          </a:solidFill>
                          <a:latin typeface="+mn-lt"/>
                          <a:ea typeface="+mn-ea"/>
                          <a:cs typeface="+mn-cs"/>
                        </a:rPr>
                        <a:t>    Ukraine</a:t>
                      </a:r>
                    </a:p>
                    <a:p>
                      <a:endParaRPr lang="de-AT" dirty="0" smtClean="0">
                        <a:solidFill>
                          <a:srgbClr val="002060"/>
                        </a:solidFill>
                      </a:endParaRPr>
                    </a:p>
                    <a:p>
                      <a:r>
                        <a:rPr lang="de-AT" dirty="0" smtClean="0">
                          <a:solidFill>
                            <a:srgbClr val="002060"/>
                          </a:solidFill>
                        </a:rPr>
                        <a:t> </a:t>
                      </a:r>
                      <a:endParaRPr lang="de-AT" dirty="0">
                        <a:solidFill>
                          <a:srgbClr val="002060"/>
                        </a:solidFill>
                      </a:endParaRPr>
                    </a:p>
                  </a:txBody>
                  <a:tcPr>
                    <a:solidFill>
                      <a:schemeClr val="bg1">
                        <a:lumMod val="95000"/>
                      </a:schemeClr>
                    </a:solidFill>
                  </a:tcPr>
                </a:tc>
              </a:tr>
            </a:tbl>
          </a:graphicData>
        </a:graphic>
      </p:graphicFrame>
      <p:pic>
        <p:nvPicPr>
          <p:cNvPr id="2" name="Grafik 1"/>
          <p:cNvPicPr>
            <a:picLocks noChangeAspect="1"/>
          </p:cNvPicPr>
          <p:nvPr/>
        </p:nvPicPr>
        <p:blipFill>
          <a:blip r:embed="rId2" cstate="print"/>
          <a:stretch>
            <a:fillRect/>
          </a:stretch>
        </p:blipFill>
        <p:spPr>
          <a:xfrm>
            <a:off x="8174736" y="5805264"/>
            <a:ext cx="658425" cy="82912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980728"/>
            <a:ext cx="7672366" cy="5472608"/>
          </a:xfrm>
        </p:spPr>
        <p:txBody>
          <a:bodyPr>
            <a:normAutofit/>
          </a:bodyPr>
          <a:lstStyle/>
          <a:p>
            <a:pPr>
              <a:buNone/>
            </a:pPr>
            <a:r>
              <a:rPr lang="de-DE" b="1" cap="all" dirty="0" err="1" smtClean="0">
                <a:solidFill>
                  <a:srgbClr val="002060"/>
                </a:solidFill>
              </a:rPr>
              <a:t>Ongoing</a:t>
            </a:r>
            <a:r>
              <a:rPr lang="de-DE" b="1" cap="all" dirty="0" smtClean="0">
                <a:solidFill>
                  <a:srgbClr val="002060"/>
                </a:solidFill>
              </a:rPr>
              <a:t> </a:t>
            </a:r>
            <a:r>
              <a:rPr lang="de-DE" b="1" cap="all" dirty="0" err="1" smtClean="0">
                <a:solidFill>
                  <a:srgbClr val="002060"/>
                </a:solidFill>
              </a:rPr>
              <a:t>projects</a:t>
            </a:r>
            <a:r>
              <a:rPr lang="de-DE" b="1" cap="all" dirty="0" smtClean="0">
                <a:solidFill>
                  <a:srgbClr val="002060"/>
                </a:solidFill>
              </a:rPr>
              <a:t> (I)</a:t>
            </a:r>
            <a:endParaRPr lang="de-DE" b="1" cap="all" dirty="0">
              <a:solidFill>
                <a:srgbClr val="002060"/>
              </a:solidFill>
            </a:endParaRPr>
          </a:p>
          <a:p>
            <a:pPr>
              <a:buNone/>
            </a:pPr>
            <a:endParaRPr lang="de-DE" sz="1400" b="1" dirty="0" smtClean="0">
              <a:hlinkClick r:id="rId2"/>
            </a:endParaRPr>
          </a:p>
          <a:p>
            <a:pPr>
              <a:buFont typeface="Wingdings" panose="05000000000000000000" pitchFamily="2" charset="2"/>
              <a:buChar char="§"/>
            </a:pPr>
            <a:r>
              <a:rPr lang="en-US" sz="1400" b="1" dirty="0">
                <a:solidFill>
                  <a:srgbClr val="002060"/>
                </a:solidFill>
                <a:hlinkClick r:id="rId2"/>
              </a:rPr>
              <a:t>ARARAT - Armenian Coordination Agency "University -Employer"</a:t>
            </a:r>
          </a:p>
          <a:p>
            <a:pPr>
              <a:buFont typeface="Wingdings" panose="05000000000000000000" pitchFamily="2" charset="2"/>
              <a:buChar char="§"/>
            </a:pPr>
            <a:r>
              <a:rPr lang="en-US" sz="1400" b="1" dirty="0">
                <a:solidFill>
                  <a:srgbClr val="002060"/>
                </a:solidFill>
                <a:hlinkClick r:id="rId2"/>
              </a:rPr>
              <a:t>Children’s University in Bosnia and </a:t>
            </a:r>
            <a:r>
              <a:rPr lang="en-US" sz="1400" b="1" dirty="0" smtClean="0">
                <a:solidFill>
                  <a:srgbClr val="002060"/>
                </a:solidFill>
                <a:hlinkClick r:id="rId2"/>
              </a:rPr>
              <a:t>Herzegovina</a:t>
            </a:r>
            <a:endParaRPr lang="en-US" sz="1400" b="1" dirty="0">
              <a:solidFill>
                <a:srgbClr val="002060"/>
              </a:solidFill>
              <a:hlinkClick r:id="rId2"/>
            </a:endParaRPr>
          </a:p>
          <a:p>
            <a:pPr>
              <a:buFont typeface="Wingdings" panose="05000000000000000000" pitchFamily="2" charset="2"/>
              <a:buChar char="§"/>
            </a:pPr>
            <a:r>
              <a:rPr lang="en-US" sz="1400" b="1" dirty="0" err="1">
                <a:solidFill>
                  <a:srgbClr val="002060"/>
                </a:solidFill>
                <a:hlinkClick r:id="rId2"/>
              </a:rPr>
              <a:t>Competence@University</a:t>
            </a:r>
            <a:r>
              <a:rPr lang="en-US" sz="1400" b="1" dirty="0">
                <a:solidFill>
                  <a:srgbClr val="002060"/>
                </a:solidFill>
                <a:hlinkClick r:id="rId2"/>
              </a:rPr>
              <a:t> of </a:t>
            </a:r>
            <a:r>
              <a:rPr lang="en-US" sz="1400" b="1" dirty="0" err="1" smtClean="0">
                <a:solidFill>
                  <a:srgbClr val="002060"/>
                </a:solidFill>
                <a:hlinkClick r:id="rId2"/>
              </a:rPr>
              <a:t>Prishtina</a:t>
            </a:r>
            <a:endParaRPr lang="en-US" sz="1400" b="1" dirty="0">
              <a:solidFill>
                <a:srgbClr val="002060"/>
              </a:solidFill>
              <a:hlinkClick r:id="rId2"/>
            </a:endParaRPr>
          </a:p>
          <a:p>
            <a:pPr>
              <a:buFont typeface="Wingdings" panose="05000000000000000000" pitchFamily="2" charset="2"/>
              <a:buChar char="§"/>
            </a:pPr>
            <a:r>
              <a:rPr lang="en-US" sz="1400" b="1" dirty="0">
                <a:solidFill>
                  <a:srgbClr val="002060"/>
                </a:solidFill>
                <a:hlinkClick r:id="rId2"/>
              </a:rPr>
              <a:t>Construction of a new Medical </a:t>
            </a:r>
            <a:r>
              <a:rPr lang="en-US" sz="1400" b="1" dirty="0" err="1">
                <a:solidFill>
                  <a:srgbClr val="002060"/>
                </a:solidFill>
                <a:hlinkClick r:id="rId2"/>
              </a:rPr>
              <a:t>Preclinic</a:t>
            </a:r>
            <a:r>
              <a:rPr lang="en-US" sz="1400" b="1" dirty="0">
                <a:solidFill>
                  <a:srgbClr val="002060"/>
                </a:solidFill>
                <a:hlinkClick r:id="rId2"/>
              </a:rPr>
              <a:t> Campus in Banja Luka, Phase I, </a:t>
            </a:r>
            <a:r>
              <a:rPr lang="en-US" sz="1400" b="1" dirty="0" smtClean="0">
                <a:solidFill>
                  <a:srgbClr val="002060"/>
                </a:solidFill>
                <a:hlinkClick r:id="rId2"/>
              </a:rPr>
              <a:t>concept</a:t>
            </a:r>
            <a:endParaRPr lang="en-US" sz="1400" b="1" dirty="0">
              <a:solidFill>
                <a:srgbClr val="002060"/>
              </a:solidFill>
              <a:hlinkClick r:id="rId2"/>
            </a:endParaRPr>
          </a:p>
          <a:p>
            <a:pPr>
              <a:buFont typeface="Wingdings" panose="05000000000000000000" pitchFamily="2" charset="2"/>
              <a:buChar char="§"/>
            </a:pPr>
            <a:r>
              <a:rPr lang="en-US" sz="1400" b="1" dirty="0">
                <a:solidFill>
                  <a:srgbClr val="002060"/>
                </a:solidFill>
                <a:hlinkClick r:id="rId2"/>
              </a:rPr>
              <a:t>DELLCO - Development of the Lifelong Learning Concept at the University of Montenegro</a:t>
            </a:r>
          </a:p>
          <a:p>
            <a:pPr>
              <a:buFont typeface="Wingdings" panose="05000000000000000000" pitchFamily="2" charset="2"/>
              <a:buChar char="§"/>
            </a:pPr>
            <a:r>
              <a:rPr lang="en-US" sz="1400" b="1" dirty="0">
                <a:solidFill>
                  <a:srgbClr val="002060"/>
                </a:solidFill>
                <a:hlinkClick r:id="rId2"/>
              </a:rPr>
              <a:t>EQADE - Embedding Quality Assurance in Doctoral Education</a:t>
            </a:r>
          </a:p>
          <a:p>
            <a:pPr>
              <a:buFont typeface="Wingdings" panose="05000000000000000000" pitchFamily="2" charset="2"/>
              <a:buChar char="§"/>
            </a:pPr>
            <a:r>
              <a:rPr lang="en-US" sz="1400" b="1" dirty="0">
                <a:solidFill>
                  <a:srgbClr val="002060"/>
                </a:solidFill>
                <a:hlinkClick r:id="rId2"/>
              </a:rPr>
              <a:t>Higher KOS - Promoting Institutional Development in Higher Education and Research in Kosovo</a:t>
            </a:r>
          </a:p>
          <a:p>
            <a:pPr>
              <a:buFont typeface="Wingdings" panose="05000000000000000000" pitchFamily="2" charset="2"/>
              <a:buChar char="§"/>
            </a:pPr>
            <a:r>
              <a:rPr lang="en-US" sz="1400" b="1" dirty="0">
                <a:solidFill>
                  <a:srgbClr val="002060"/>
                </a:solidFill>
                <a:hlinkClick r:id="rId2"/>
              </a:rPr>
              <a:t>INARM – Informatics and Management: Bologna-Style Qualifications </a:t>
            </a:r>
            <a:r>
              <a:rPr lang="en-US" sz="1400" b="1" dirty="0" smtClean="0">
                <a:solidFill>
                  <a:srgbClr val="002060"/>
                </a:solidFill>
                <a:hlinkClick r:id="rId2"/>
              </a:rPr>
              <a:t>Frameworks</a:t>
            </a:r>
            <a:endParaRPr lang="en-US" sz="1400" b="1" dirty="0">
              <a:solidFill>
                <a:srgbClr val="002060"/>
              </a:solidFill>
              <a:hlinkClick r:id="rId2"/>
            </a:endParaRPr>
          </a:p>
          <a:p>
            <a:pPr>
              <a:buFont typeface="Wingdings" panose="05000000000000000000" pitchFamily="2" charset="2"/>
              <a:buChar char="§"/>
            </a:pPr>
            <a:r>
              <a:rPr lang="en-US" sz="1400" b="1" dirty="0">
                <a:solidFill>
                  <a:srgbClr val="002060"/>
                </a:solidFill>
                <a:hlinkClick r:id="rId2"/>
              </a:rPr>
              <a:t>INSETT_ Improving the Quality of In-Service Teacher Training </a:t>
            </a:r>
            <a:r>
              <a:rPr lang="en-US" sz="1400" b="1" dirty="0" smtClean="0">
                <a:solidFill>
                  <a:srgbClr val="002060"/>
                </a:solidFill>
                <a:hlinkClick r:id="rId2"/>
              </a:rPr>
              <a:t>System</a:t>
            </a:r>
            <a:endParaRPr lang="en-US" sz="1400" b="1" dirty="0">
              <a:solidFill>
                <a:srgbClr val="002060"/>
              </a:solidFill>
              <a:hlinkClick r:id="rId2"/>
            </a:endParaRPr>
          </a:p>
          <a:p>
            <a:pPr>
              <a:buFont typeface="Wingdings" panose="05000000000000000000" pitchFamily="2" charset="2"/>
              <a:buChar char="§"/>
            </a:pPr>
            <a:r>
              <a:rPr lang="en-US" sz="1400" b="1" dirty="0" smtClean="0">
                <a:solidFill>
                  <a:srgbClr val="002060"/>
                </a:solidFill>
                <a:hlinkClick r:id="rId2"/>
              </a:rPr>
              <a:t>INTERFACE</a:t>
            </a:r>
            <a:endParaRPr lang="en-US" sz="1400" b="1" dirty="0">
              <a:solidFill>
                <a:srgbClr val="002060"/>
              </a:solidFill>
              <a:hlinkClick r:id="rId2"/>
            </a:endParaRPr>
          </a:p>
          <a:p>
            <a:pPr>
              <a:buFont typeface="Wingdings" panose="05000000000000000000" pitchFamily="2" charset="2"/>
              <a:buChar char="§"/>
            </a:pPr>
            <a:r>
              <a:rPr lang="en-US" sz="1400" b="1" dirty="0">
                <a:solidFill>
                  <a:srgbClr val="002060"/>
                </a:solidFill>
                <a:hlinkClick r:id="rId2"/>
              </a:rPr>
              <a:t>KIKT – Kosovo Interdisciplinary Knowledge Triangle Center – PhD based Education, Research and Training for Medical and Natural Sciences</a:t>
            </a:r>
          </a:p>
          <a:p>
            <a:pPr>
              <a:buFont typeface="Wingdings" panose="05000000000000000000" pitchFamily="2" charset="2"/>
              <a:buChar char="§"/>
            </a:pPr>
            <a:r>
              <a:rPr lang="en-US" sz="1400" b="1" dirty="0">
                <a:solidFill>
                  <a:srgbClr val="002060"/>
                </a:solidFill>
                <a:hlinkClick r:id="rId2"/>
              </a:rPr>
              <a:t>One Month Visits to Austria </a:t>
            </a:r>
          </a:p>
          <a:p>
            <a:pPr>
              <a:buFont typeface="Wingdings" panose="05000000000000000000" pitchFamily="2" charset="2"/>
              <a:buChar char="§"/>
            </a:pPr>
            <a:r>
              <a:rPr lang="en-US" sz="1400" b="1" dirty="0" err="1">
                <a:solidFill>
                  <a:srgbClr val="002060"/>
                </a:solidFill>
                <a:hlinkClick r:id="rId2"/>
              </a:rPr>
              <a:t>PATTERNS_Lectures</a:t>
            </a:r>
            <a:endParaRPr lang="de-DE" sz="1400" b="1" dirty="0" smtClean="0">
              <a:solidFill>
                <a:srgbClr val="002060"/>
              </a:solidFill>
              <a:hlinkClick r:id="rId2"/>
            </a:endParaRPr>
          </a:p>
          <a:p>
            <a:pPr>
              <a:buNone/>
            </a:pPr>
            <a:endParaRPr lang="de-DE" sz="3400" dirty="0" smtClean="0"/>
          </a:p>
          <a:p>
            <a:endParaRPr lang="en-US" dirty="0" smtClean="0">
              <a:latin typeface="Franklin Gothic Medium" pitchFamily="34" charset="0"/>
            </a:endParaRPr>
          </a:p>
          <a:p>
            <a:pPr>
              <a:buNone/>
            </a:pPr>
            <a:endParaRPr lang="de-DE" dirty="0"/>
          </a:p>
        </p:txBody>
      </p:sp>
      <p:sp>
        <p:nvSpPr>
          <p:cNvPr id="5" name="Slide Number Placeholder 4"/>
          <p:cNvSpPr>
            <a:spLocks noGrp="1"/>
          </p:cNvSpPr>
          <p:nvPr>
            <p:ph type="sldNum" sz="quarter" idx="12"/>
          </p:nvPr>
        </p:nvSpPr>
        <p:spPr/>
        <p:txBody>
          <a:bodyPr/>
          <a:lstStyle/>
          <a:p>
            <a:fld id="{63FE6D60-3723-4A4E-9981-B2BC2F338B41}" type="slidenum">
              <a:rPr lang="de-DE" smtClean="0"/>
              <a:pPr/>
              <a:t>9</a:t>
            </a:fld>
            <a:endParaRPr lang="de-DE"/>
          </a:p>
        </p:txBody>
      </p:sp>
      <p:pic>
        <p:nvPicPr>
          <p:cNvPr id="2" name="Grafik 1"/>
          <p:cNvPicPr>
            <a:picLocks noChangeAspect="1"/>
          </p:cNvPicPr>
          <p:nvPr/>
        </p:nvPicPr>
        <p:blipFill>
          <a:blip r:embed="rId3" cstate="print"/>
          <a:stretch>
            <a:fillRect/>
          </a:stretch>
        </p:blipFill>
        <p:spPr>
          <a:xfrm>
            <a:off x="8278311" y="5805264"/>
            <a:ext cx="658425" cy="82912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482</Words>
  <Application>Microsoft Office PowerPoint</Application>
  <PresentationFormat>Bildschirmpräsentation (4:3)</PresentationFormat>
  <Paragraphs>151</Paragraphs>
  <Slides>12</Slides>
  <Notes>1</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Urban</vt:lpstr>
      <vt:lpstr>Folie 1</vt:lpstr>
      <vt:lpstr>Folie 2</vt:lpstr>
      <vt:lpstr>Folie 3</vt:lpstr>
      <vt:lpstr>Folie 4</vt:lpstr>
      <vt:lpstr>Folie 5</vt:lpstr>
      <vt:lpstr>Folie 6</vt:lpstr>
      <vt:lpstr>Folie 7</vt:lpstr>
      <vt:lpstr>Folie 8</vt:lpstr>
      <vt:lpstr>Folie 9</vt:lpstr>
      <vt:lpstr>Folie 10</vt:lpstr>
      <vt:lpstr>Folie 11</vt:lpstr>
      <vt:lpstr>Folie 12</vt:lpstr>
    </vt:vector>
  </TitlesOfParts>
  <Company>chi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TEMPUS PROJECT   REGENLAW   STATUS QUO &amp; NEEDS ASSESSMENT ANALYSIS  of Study Programs in Energy and Environmental  Law at Partner Universities in Ukraine and Georgia</dc:title>
  <dc:creator>Michaela</dc:creator>
  <cp:lastModifiedBy>Your User Name</cp:lastModifiedBy>
  <cp:revision>82</cp:revision>
  <dcterms:created xsi:type="dcterms:W3CDTF">2012-05-02T12:27:05Z</dcterms:created>
  <dcterms:modified xsi:type="dcterms:W3CDTF">2014-02-07T09:11:33Z</dcterms:modified>
</cp:coreProperties>
</file>