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6"/>
    <p:sldMasterId id="2147483751" r:id="rId7"/>
    <p:sldMasterId id="2147483806" r:id="rId8"/>
    <p:sldMasterId id="2147484503" r:id="rId9"/>
    <p:sldMasterId id="2147484523" r:id="rId10"/>
  </p:sldMasterIdLst>
  <p:notesMasterIdLst>
    <p:notesMasterId r:id="rId16"/>
  </p:notesMasterIdLst>
  <p:handoutMasterIdLst>
    <p:handoutMasterId r:id="rId17"/>
  </p:handoutMasterIdLst>
  <p:sldIdLst>
    <p:sldId id="316" r:id="rId11"/>
    <p:sldId id="318" r:id="rId12"/>
    <p:sldId id="319" r:id="rId13"/>
    <p:sldId id="314" r:id="rId14"/>
    <p:sldId id="317" r:id="rId15"/>
  </p:sldIdLst>
  <p:sldSz cx="9144000" cy="6858000" type="screen4x3"/>
  <p:notesSz cx="6735763" cy="9866313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C21"/>
    <a:srgbClr val="005A9B"/>
    <a:srgbClr val="0079C1"/>
    <a:srgbClr val="3E6DA7"/>
    <a:srgbClr val="7E9DBF"/>
    <a:srgbClr val="83A2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3" autoAdjust="0"/>
    <p:restoredTop sz="94532" autoAdjust="0"/>
  </p:normalViewPr>
  <p:slideViewPr>
    <p:cSldViewPr snapToGrid="0">
      <p:cViewPr>
        <p:scale>
          <a:sx n="60" d="100"/>
          <a:sy n="60" d="100"/>
        </p:scale>
        <p:origin x="-2148" y="-666"/>
      </p:cViewPr>
      <p:guideLst>
        <p:guide orient="horz" pos="404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-2838" y="-108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3.xml"/><Relationship Id="rId13" Type="http://schemas.openxmlformats.org/officeDocument/2006/relationships/slide" Target="slides/slide3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2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1.xml"/><Relationship Id="rId5" Type="http://schemas.openxmlformats.org/officeDocument/2006/relationships/customXml" Target="../customXml/item5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4.xml"/><Relationship Id="rId14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94C443B-83CD-4A19-AB81-46566D1CEF34}" type="datetimeFigureOut">
              <a:rPr lang="en-US"/>
              <a:pPr>
                <a:defRPr/>
              </a:pPr>
              <a:t>2/6/2014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6A132249-BB23-4D59-B95A-7B6E1814BE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3307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EA7496AC-FC5E-4D42-B510-CAC2443AA84B}" type="datetimeFigureOut">
              <a:rPr lang="en-US"/>
              <a:pPr>
                <a:defRPr/>
              </a:pPr>
              <a:t>2/6/2014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07162AF9-B27B-46DB-B695-B209440F62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1356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NIS </a:t>
            </a:r>
            <a:r>
              <a:rPr lang="en-US" dirty="0" err="1" smtClean="0"/>
              <a:t>danas</a:t>
            </a:r>
            <a:r>
              <a:rPr lang="en-US" dirty="0" smtClean="0"/>
              <a:t> je </a:t>
            </a:r>
            <a:r>
              <a:rPr lang="en-US" dirty="0" err="1" smtClean="0"/>
              <a:t>jedna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najve</a:t>
            </a:r>
            <a:r>
              <a:rPr lang="sr-Latn-CS" dirty="0" smtClean="0"/>
              <a:t>ćih</a:t>
            </a:r>
            <a:r>
              <a:rPr lang="sr-Latn-CS" baseline="0" dirty="0" smtClean="0"/>
              <a:t> vertikalno integrisanih kompanija koja se bavi proizvodnjom sirove nafte i gasa u JI Evropi. </a:t>
            </a:r>
          </a:p>
          <a:p>
            <a:endParaRPr lang="sr-Latn-CS" dirty="0"/>
          </a:p>
          <a:p>
            <a:r>
              <a:rPr lang="sr-Latn-CS" baseline="0" dirty="0" smtClean="0"/>
              <a:t>NIS je otvoreno akcionarsko društvo čijim akcijama se trguje na Beogradskoj berzi. </a:t>
            </a:r>
          </a:p>
          <a:p>
            <a:endParaRPr lang="sr-Latn-CS" dirty="0"/>
          </a:p>
          <a:p>
            <a:r>
              <a:rPr lang="sr-Latn-CS" baseline="0" dirty="0" smtClean="0"/>
              <a:t>Većinski vlasnik je ruska kompanija Gasprom njeft koja trenutno poseduje 56.15% kapitala, dok je preostali kapital u rukava RS 29.88% i manjinskih akcionara (građana, zaposlenih, bivših zaposlenih). </a:t>
            </a:r>
          </a:p>
          <a:p>
            <a:endParaRPr lang="sr-Latn-CS" dirty="0"/>
          </a:p>
          <a:p>
            <a:r>
              <a:rPr lang="sr-Latn-CS" baseline="0" dirty="0" smtClean="0"/>
              <a:t>NIS svojim derivatima obezbeđuje više od 2/3 potreba srpskog tržipta, i oko 1/5 potreba za prirodnim gasom. </a:t>
            </a:r>
          </a:p>
          <a:p>
            <a:endParaRPr lang="sr-Latn-CS" baseline="0" dirty="0" smtClean="0"/>
          </a:p>
          <a:p>
            <a:r>
              <a:rPr lang="sr-Latn-CS" baseline="0" dirty="0" smtClean="0"/>
              <a:t>NIS je najveći budžetski davalac u RS, ali takođe i proglašen za najvećeg investitora u Srbiji u 2011. godini. </a:t>
            </a:r>
          </a:p>
          <a:p>
            <a:endParaRPr lang="sr-Latn-CS" dirty="0"/>
          </a:p>
          <a:p>
            <a:r>
              <a:rPr lang="sr-Latn-CS" baseline="0" dirty="0" smtClean="0"/>
              <a:t>Sedište kompanije je u RS, ali NIS intenzivno proširuje svoje prisustvo u drugim zemljama i trenutno radi u devet zemalja. U kompaniji je zaposleno oko 9000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734DB-10BB-44E9-8D9E-5D0184B9993F}" type="slidenum">
              <a:rPr lang="x-none" smtClean="0">
                <a:solidFill>
                  <a:prstClr val="black"/>
                </a:solidFill>
              </a:rPr>
              <a:pPr/>
              <a:t>2</a:t>
            </a:fld>
            <a:endParaRPr lang="x-none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Jedina kompanija u Srbiji koja se bavi istr. </a:t>
            </a:r>
            <a:r>
              <a:rPr lang="sr-Latn-CS" dirty="0"/>
              <a:t> </a:t>
            </a:r>
            <a:r>
              <a:rPr lang="sr-Latn-CS" dirty="0" smtClean="0"/>
              <a:t>i eksploatacijom nafte i prirodnog gasa, kao i proizvodnjom geotermalne energije. </a:t>
            </a:r>
          </a:p>
          <a:p>
            <a:r>
              <a:rPr lang="sr-Latn-CS" dirty="0" smtClean="0"/>
              <a:t>Većina naftnih nalazišta se nalaiz na teritoriji Srbije,</a:t>
            </a:r>
            <a:r>
              <a:rPr lang="sr-Latn-CS" baseline="0" dirty="0" smtClean="0"/>
              <a:t> ali je Kompanija iskoračila i u region: BiH, Mađarska i Ruminuja. </a:t>
            </a:r>
          </a:p>
          <a:p>
            <a:endParaRPr lang="sr-Latn-CS" baseline="0" dirty="0" smtClean="0"/>
          </a:p>
          <a:p>
            <a:r>
              <a:rPr lang="sr-Latn-CS" baseline="0" dirty="0" smtClean="0"/>
              <a:t>Dve rafinerije i </a:t>
            </a:r>
            <a:r>
              <a:rPr lang="sr-Latn-CS" dirty="0" smtClean="0"/>
              <a:t>prodaja širokog asortimana naftnih derivata na oko 400 maloprodajnih objekata: od</a:t>
            </a:r>
            <a:r>
              <a:rPr lang="sr-Latn-CS" baseline="0" dirty="0" smtClean="0"/>
              <a:t> motornih benzina, dizel goriva, preko avio goriva, do mašinskih ulja i sirovine za petrohemijsku industriju. </a:t>
            </a:r>
            <a:r>
              <a:rPr lang="sr-Latn-CS" dirty="0" smtClean="0"/>
              <a:t> </a:t>
            </a:r>
          </a:p>
          <a:p>
            <a:r>
              <a:rPr lang="sr-Latn-CS" dirty="0" smtClean="0"/>
              <a:t>Završetak izgradnje postrojenja MHC do kraja 2012 jeste najveći</a:t>
            </a:r>
            <a:r>
              <a:rPr lang="sr-Latn-CS" baseline="0" dirty="0" smtClean="0"/>
              <a:t> investicioni projekat zahvaljujući kom će NIS u potpunosti preći na proizvodnju standarda evro 5.</a:t>
            </a:r>
          </a:p>
          <a:p>
            <a:endParaRPr lang="sr-Latn-CS" baseline="0" dirty="0" smtClean="0"/>
          </a:p>
          <a:p>
            <a:r>
              <a:rPr lang="sr-Latn-CS" baseline="0" dirty="0" smtClean="0"/>
              <a:t>NIS poseduje proizvodne kapacitete u Angoli i naftne servise u Turkmenistanu, kao i preduzeće Jadran-Naftagas u RS, zajednički osnovano sa firmom Njeftegazinkor. </a:t>
            </a:r>
          </a:p>
          <a:p>
            <a:endParaRPr lang="sr-Latn-CS" dirty="0"/>
          </a:p>
          <a:p>
            <a:r>
              <a:rPr lang="sr-Latn-CS" baseline="0" dirty="0" smtClean="0"/>
              <a:t>Zavisna preduzeća NIS-a nalaze se u BIH, Bugarskoj, Mađarskoj i Rumunji, a predstavništva kompanije otovrena su u Rusiji, Angoli, Turkmenistanu i Briselu. </a:t>
            </a:r>
          </a:p>
          <a:p>
            <a:endParaRPr lang="sr-Latn-CS" baseline="0" dirty="0" smtClean="0"/>
          </a:p>
          <a:p>
            <a:r>
              <a:rPr lang="sr-Latn-CS" baseline="0" dirty="0" smtClean="0"/>
              <a:t>U 2011 počeo je strateški zaokret prema nekonvencionalnim i obnovljivim izvorima energije, započeto je postepeno širenje aktivnosti u regionu i pokrenut je proces transformacije kompanije u energetsku korporacju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734DB-10BB-44E9-8D9E-5D0184B9993F}" type="slidenum">
              <a:rPr lang="x-none" smtClean="0">
                <a:solidFill>
                  <a:prstClr val="black"/>
                </a:solidFill>
              </a:rPr>
              <a:pPr/>
              <a:t>3</a:t>
            </a:fld>
            <a:endParaRPr lang="x-none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00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855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strane-devic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113" y="6264275"/>
            <a:ext cx="3417887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 userDrawn="1"/>
        </p:nvSpPr>
        <p:spPr>
          <a:xfrm>
            <a:off x="261938" y="261938"/>
            <a:ext cx="6161087" cy="95726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021" y="295122"/>
            <a:ext cx="5932605" cy="924079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algn="l">
              <a:defRPr sz="2000" b="1">
                <a:solidFill>
                  <a:srgbClr val="C30C2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340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491043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801926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0393970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4413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750580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1405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2939542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579497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08647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0096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 pod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61938" y="261938"/>
            <a:ext cx="6161087" cy="990600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5" name="Picture 7" descr="strane-devic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113" y="6264275"/>
            <a:ext cx="3417887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8722" y="296337"/>
            <a:ext cx="5937790" cy="57149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None/>
              <a:defRPr sz="2000" b="1" i="0">
                <a:solidFill>
                  <a:srgbClr val="C30C21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49781" y="889003"/>
            <a:ext cx="5936731" cy="34924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None/>
              <a:defRPr sz="1500">
                <a:solidFill>
                  <a:srgbClr val="005A9B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79379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 i pod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61938" y="261938"/>
            <a:ext cx="6161087" cy="990600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700">
              <a:solidFill>
                <a:srgbClr val="FFFFFF"/>
              </a:solidFill>
            </a:endParaRPr>
          </a:p>
        </p:txBody>
      </p:sp>
      <p:pic>
        <p:nvPicPr>
          <p:cNvPr id="5" name="Picture 7" descr="strane-devic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6113" y="6264275"/>
            <a:ext cx="3417887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8722" y="296337"/>
            <a:ext cx="5937790" cy="57149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None/>
              <a:defRPr sz="2000" b="1" i="0">
                <a:solidFill>
                  <a:srgbClr val="C30C21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49781" y="889003"/>
            <a:ext cx="5936731" cy="34924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None/>
              <a:defRPr sz="1500">
                <a:solidFill>
                  <a:srgbClr val="005A9B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170121" y="244549"/>
            <a:ext cx="6358270" cy="11802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sz="7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237464" y="248094"/>
            <a:ext cx="6907615" cy="6663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6479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 Key Issues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 bwMode="gray">
          <a:xfrm>
            <a:off x="2112650" y="116632"/>
            <a:ext cx="6779304" cy="5760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4" name="Line 33"/>
          <p:cNvSpPr>
            <a:spLocks noChangeShapeType="1"/>
          </p:cNvSpPr>
          <p:nvPr userDrawn="1"/>
        </p:nvSpPr>
        <p:spPr bwMode="gray">
          <a:xfrm>
            <a:off x="0" y="6381328"/>
            <a:ext cx="9136674" cy="0"/>
          </a:xfrm>
          <a:prstGeom prst="line">
            <a:avLst/>
          </a:prstGeom>
          <a:noFill/>
          <a:ln w="6350">
            <a:solidFill>
              <a:srgbClr val="97989A"/>
            </a:solidFill>
            <a:miter lim="800000"/>
            <a:headEnd/>
            <a:tailEnd/>
          </a:ln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lang="en-GB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/>
          </p:nvPr>
        </p:nvSpPr>
        <p:spPr bwMode="gray">
          <a:xfrm>
            <a:off x="2113085" y="1196975"/>
            <a:ext cx="3323492" cy="48958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4"/>
          </p:nvPr>
        </p:nvSpPr>
        <p:spPr bwMode="gray">
          <a:xfrm>
            <a:off x="5568462" y="1196975"/>
            <a:ext cx="3323492" cy="48958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Line 31"/>
          <p:cNvSpPr>
            <a:spLocks noChangeShapeType="1"/>
          </p:cNvSpPr>
          <p:nvPr userDrawn="1"/>
        </p:nvSpPr>
        <p:spPr bwMode="gray">
          <a:xfrm>
            <a:off x="0" y="906463"/>
            <a:ext cx="9136674" cy="0"/>
          </a:xfrm>
          <a:prstGeom prst="line">
            <a:avLst/>
          </a:prstGeom>
          <a:noFill/>
          <a:ln w="6350">
            <a:solidFill>
              <a:srgbClr val="97989A"/>
            </a:solidFill>
            <a:miter lim="800000"/>
            <a:headEnd/>
            <a:tailEnd/>
          </a:ln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lang="en-GB" dirty="0">
              <a:solidFill>
                <a:srgbClr val="000000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78426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NIS-5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8722" y="296337"/>
            <a:ext cx="2328861" cy="57149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None/>
              <a:defRPr sz="2000" b="1" i="0">
                <a:solidFill>
                  <a:srgbClr val="C30C21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 smtClean="0"/>
              <a:t>Образец текста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49781" y="889003"/>
            <a:ext cx="1586969" cy="34924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None/>
              <a:defRPr sz="1500">
                <a:solidFill>
                  <a:srgbClr val="005A9B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err="1" smtClean="0"/>
              <a:t>Образец текста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6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7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fld id="{0FDBA669-21B4-4A0A-B4A5-FD5401603A92}" type="slidenum">
              <a:rPr lang="en-US">
                <a:solidFill>
                  <a:srgbClr val="000000"/>
                </a:solidFill>
                <a:latin typeface="Arial"/>
                <a:cs typeface="+mn-cs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0935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BottomBar"/>
          <p:cNvSpPr>
            <a:spLocks noChangeArrowheads="1"/>
          </p:cNvSpPr>
          <p:nvPr/>
        </p:nvSpPr>
        <p:spPr bwMode="auto">
          <a:xfrm>
            <a:off x="0" y="6429375"/>
            <a:ext cx="9144000" cy="4302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76" tIns="46638" rIns="93276" bIns="46638" anchor="ctr"/>
          <a:lstStyle/>
          <a:p>
            <a:pPr algn="ctr" defTabSz="93345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4" name="SlideLogoSeparator"/>
          <p:cNvSpPr>
            <a:spLocks noChangeArrowheads="1"/>
          </p:cNvSpPr>
          <p:nvPr/>
        </p:nvSpPr>
        <p:spPr bwMode="auto">
          <a:xfrm>
            <a:off x="8589963" y="6534150"/>
            <a:ext cx="4127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pPr algn="r" defTabSz="9128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solidFill>
                  <a:srgbClr val="000000"/>
                </a:solidFill>
                <a:latin typeface="Arial"/>
                <a:ea typeface="SimSun" pitchFamily="2" charset="-122"/>
                <a:cs typeface="+mn-cs"/>
              </a:rPr>
              <a:t>|</a:t>
            </a:r>
          </a:p>
        </p:txBody>
      </p:sp>
      <p:sp>
        <p:nvSpPr>
          <p:cNvPr id="5" name="McK 1. On-page tracker" hidden="1"/>
          <p:cNvSpPr>
            <a:spLocks noChangeArrowheads="1"/>
          </p:cNvSpPr>
          <p:nvPr/>
        </p:nvSpPr>
        <p:spPr bwMode="auto">
          <a:xfrm>
            <a:off x="122238" y="26988"/>
            <a:ext cx="8509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9334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>
                <a:solidFill>
                  <a:srgbClr val="808080"/>
                </a:solidFill>
                <a:latin typeface="Arial"/>
                <a:ea typeface="SimSun" pitchFamily="2" charset="-122"/>
                <a:cs typeface="+mn-cs"/>
              </a:rPr>
              <a:t>TRACKER</a:t>
            </a:r>
          </a:p>
        </p:txBody>
      </p:sp>
      <p:sp>
        <p:nvSpPr>
          <p:cNvPr id="6" name="McK 3. Unit of measure" hidden="1"/>
          <p:cNvSpPr txBox="1">
            <a:spLocks noChangeArrowheads="1"/>
          </p:cNvSpPr>
          <p:nvPr/>
        </p:nvSpPr>
        <p:spPr bwMode="auto">
          <a:xfrm>
            <a:off x="122238" y="542925"/>
            <a:ext cx="372903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9128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>
                <a:solidFill>
                  <a:srgbClr val="808080"/>
                </a:solidFill>
                <a:latin typeface="Arial"/>
                <a:ea typeface="SimSun" pitchFamily="2" charset="-122"/>
                <a:cs typeface="+mn-cs"/>
              </a:rPr>
              <a:t>Unit of measure</a:t>
            </a:r>
          </a:p>
        </p:txBody>
      </p:sp>
      <p:grpSp>
        <p:nvGrpSpPr>
          <p:cNvPr id="7" name="McK Slide Elements"/>
          <p:cNvGrpSpPr>
            <a:grpSpLocks/>
          </p:cNvGrpSpPr>
          <p:nvPr/>
        </p:nvGrpSpPr>
        <p:grpSpPr bwMode="auto">
          <a:xfrm>
            <a:off x="122238" y="6207125"/>
            <a:ext cx="8721725" cy="514350"/>
            <a:chOff x="75" y="3832"/>
            <a:chExt cx="5385" cy="318"/>
          </a:xfrm>
        </p:grpSpPr>
        <p:sp>
          <p:nvSpPr>
            <p:cNvPr id="8" name="McK 4. Footnote" hidden="1"/>
            <p:cNvSpPr txBox="1">
              <a:spLocks noChangeArrowheads="1"/>
            </p:cNvSpPr>
            <p:nvPr userDrawn="1"/>
          </p:nvSpPr>
          <p:spPr bwMode="auto">
            <a:xfrm>
              <a:off x="75" y="3832"/>
              <a:ext cx="5385" cy="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 anchor="b">
              <a:spAutoFit/>
            </a:bodyPr>
            <a:lstStyle/>
            <a:p>
              <a:pPr marL="106363" indent="-106363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000">
                  <a:solidFill>
                    <a:srgbClr val="000000"/>
                  </a:solidFill>
                  <a:latin typeface="Arial"/>
                  <a:ea typeface="SimSun" pitchFamily="2" charset="-122"/>
                  <a:cs typeface="+mn-cs"/>
                </a:rPr>
                <a:t>1 Footnote</a:t>
              </a:r>
            </a:p>
          </p:txBody>
        </p:sp>
        <p:sp>
          <p:nvSpPr>
            <p:cNvPr id="9" name="McK 5. Source" hidden="1"/>
            <p:cNvSpPr>
              <a:spLocks noChangeArrowheads="1"/>
            </p:cNvSpPr>
            <p:nvPr userDrawn="1"/>
          </p:nvSpPr>
          <p:spPr bwMode="auto">
            <a:xfrm>
              <a:off x="75" y="4054"/>
              <a:ext cx="43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622300" indent="-622300" defTabSz="912813" fontAlgn="auto">
                <a:spcBef>
                  <a:spcPts val="0"/>
                </a:spcBef>
                <a:spcAft>
                  <a:spcPts val="0"/>
                </a:spcAft>
                <a:tabLst>
                  <a:tab pos="625475" algn="l"/>
                </a:tabLst>
                <a:defRPr/>
              </a:pPr>
              <a:r>
                <a:rPr lang="en-US" altLang="zh-CN" sz="1000">
                  <a:solidFill>
                    <a:srgbClr val="000000"/>
                  </a:solidFill>
                  <a:latin typeface="Arial"/>
                  <a:ea typeface="SimSun" pitchFamily="2" charset="-122"/>
                  <a:cs typeface="+mn-cs"/>
                </a:rPr>
                <a:t>SOURCE: Source</a:t>
              </a:r>
            </a:p>
          </p:txBody>
        </p:sp>
      </p:grpSp>
      <p:grpSp>
        <p:nvGrpSpPr>
          <p:cNvPr id="10" name="ACET" hidden="1"/>
          <p:cNvGrpSpPr>
            <a:grpSpLocks/>
          </p:cNvGrpSpPr>
          <p:nvPr/>
        </p:nvGrpSpPr>
        <p:grpSpPr bwMode="auto">
          <a:xfrm>
            <a:off x="1482725" y="1160463"/>
            <a:ext cx="4349750" cy="508000"/>
            <a:chOff x="915" y="717"/>
            <a:chExt cx="2686" cy="313"/>
          </a:xfrm>
        </p:grpSpPr>
        <p:cxnSp>
          <p:nvCxnSpPr>
            <p:cNvPr id="11" name="AutoShape 12" hidden="1"/>
            <p:cNvCxnSpPr>
              <a:cxnSpLocks noChangeShapeType="1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AutoShape 13" hidden="1"/>
            <p:cNvSpPr>
              <a:spLocks noChangeArrowheads="1"/>
            </p:cNvSpPr>
            <p:nvPr/>
          </p:nvSpPr>
          <p:spPr bwMode="auto">
            <a:xfrm>
              <a:off x="915" y="717"/>
              <a:ext cx="2686" cy="313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18655" anchor="b">
              <a:spAutoFit/>
            </a:bodyPr>
            <a:lstStyle/>
            <a:p>
              <a:pPr defTabSz="9334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600" b="1">
                  <a:solidFill>
                    <a:srgbClr val="000000"/>
                  </a:solidFill>
                  <a:latin typeface="Arial"/>
                  <a:ea typeface="SimSun" pitchFamily="2" charset="-122"/>
                  <a:cs typeface="+mn-cs"/>
                </a:rPr>
                <a:t>Title</a:t>
              </a:r>
            </a:p>
            <a:p>
              <a:pPr defTabSz="9334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600">
                  <a:solidFill>
                    <a:srgbClr val="808080"/>
                  </a:solidFill>
                  <a:latin typeface="Arial"/>
                  <a:ea typeface="SimSun" pitchFamily="2" charset="-122"/>
                  <a:cs typeface="+mn-cs"/>
                </a:rPr>
                <a:t>Unit of measure</a:t>
              </a:r>
            </a:p>
          </p:txBody>
        </p:sp>
      </p:grpSp>
      <p:sp>
        <p:nvSpPr>
          <p:cNvPr id="13" name="Working Draft" hidden="1"/>
          <p:cNvSpPr txBox="1">
            <a:spLocks noChangeArrowheads="1"/>
          </p:cNvSpPr>
          <p:nvPr/>
        </p:nvSpPr>
        <p:spPr bwMode="auto">
          <a:xfrm rot="5400000">
            <a:off x="8217695" y="2745581"/>
            <a:ext cx="1712912" cy="9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9334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>
                <a:solidFill>
                  <a:srgbClr val="000000"/>
                </a:solidFill>
                <a:latin typeface="Arial"/>
                <a:cs typeface="+mn-cs"/>
              </a:rPr>
              <a:t>Working Draft - Last Modified 21.04.2009 12:02:47</a:t>
            </a:r>
            <a:endParaRPr lang="en-US" sz="1600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14" name="Printed" hidden="1"/>
          <p:cNvSpPr txBox="1">
            <a:spLocks noChangeArrowheads="1"/>
          </p:cNvSpPr>
          <p:nvPr/>
        </p:nvSpPr>
        <p:spPr bwMode="auto">
          <a:xfrm rot="5400000">
            <a:off x="8590757" y="4291806"/>
            <a:ext cx="966788" cy="9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9334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>
                <a:solidFill>
                  <a:srgbClr val="000000"/>
                </a:solidFill>
                <a:latin typeface="Arial"/>
                <a:cs typeface="+mn-cs"/>
              </a:rPr>
              <a:t>Printed 03.04.2009 14:49:34</a:t>
            </a:r>
            <a:endParaRPr lang="en-US" sz="1600">
              <a:solidFill>
                <a:srgbClr val="000000"/>
              </a:solidFill>
              <a:latin typeface="Arial"/>
              <a:cs typeface="+mn-cs"/>
            </a:endParaRPr>
          </a:p>
        </p:txBody>
      </p:sp>
      <p:pic>
        <p:nvPicPr>
          <p:cNvPr id="15" name="Picture 2" descr="template copy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6675438" y="6550025"/>
            <a:ext cx="1127125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fld id="{D49BCA9B-A57B-47BE-910F-79834764685A}" type="slidenum">
              <a:rPr lang="en-US" sz="1050">
                <a:solidFill>
                  <a:srgbClr val="FFFFFF"/>
                </a:solidFill>
                <a:latin typeface="Arial"/>
                <a:cs typeface="+mn-cs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sz="1050" dirty="0">
                <a:solidFill>
                  <a:srgbClr val="FFFFFF"/>
                </a:solidFill>
                <a:latin typeface="Arial"/>
                <a:cs typeface="+mn-cs"/>
              </a:rPr>
              <a:t>/</a:t>
            </a:r>
            <a:r>
              <a:rPr lang="ru-RU" sz="1050" dirty="0">
                <a:solidFill>
                  <a:srgbClr val="FFFFFF"/>
                </a:solidFill>
                <a:latin typeface="Arial"/>
                <a:cs typeface="+mn-cs"/>
              </a:rPr>
              <a:t>30</a:t>
            </a:r>
            <a:endParaRPr lang="en-US" sz="1050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7" name="Заголовок 1"/>
          <p:cNvSpPr>
            <a:spLocks noGrp="1"/>
          </p:cNvSpPr>
          <p:nvPr>
            <p:ph type="title"/>
          </p:nvPr>
        </p:nvSpPr>
        <p:spPr>
          <a:xfrm flipH="1">
            <a:off x="7531100" y="0"/>
            <a:ext cx="1612900" cy="292100"/>
          </a:xfrm>
          <a:prstGeom prst="rect">
            <a:avLst/>
          </a:prstGeom>
        </p:spPr>
        <p:txBody>
          <a:bodyPr/>
          <a:lstStyle>
            <a:lvl1pPr>
              <a:defRPr lang="ru-RU" sz="1000" smtClean="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888276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 sa sli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61938" y="261938"/>
            <a:ext cx="6161087" cy="990600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7" descr="strane-devic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113" y="6264275"/>
            <a:ext cx="3417887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560888" y="1470025"/>
            <a:ext cx="4319587" cy="4679950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8722" y="296337"/>
            <a:ext cx="5937790" cy="57149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None/>
              <a:defRPr sz="2000" b="1" i="0">
                <a:solidFill>
                  <a:srgbClr val="C30C21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49781" y="889003"/>
            <a:ext cx="5936731" cy="34924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None/>
              <a:defRPr sz="1500">
                <a:solidFill>
                  <a:srgbClr val="005A9B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07471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strane-devic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113" y="6264275"/>
            <a:ext cx="3417887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021" y="295122"/>
            <a:ext cx="5932605" cy="924079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algn="l">
              <a:defRPr sz="2000" b="1">
                <a:solidFill>
                  <a:srgbClr val="C30C2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5832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90127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731B1679-46E2-4AF9-A0D9-4248A893214C}" type="slidenum">
              <a:rPr lang="en-US">
                <a:solidFill>
                  <a:prstClr val="black"/>
                </a:solidFill>
              </a:rPr>
              <a:pPr lvl="1">
                <a:defRPr/>
              </a:pPr>
              <a:t>‹#›</a:t>
            </a:fld>
            <a:r>
              <a:rPr lang="en-US">
                <a:solidFill>
                  <a:prstClr val="black"/>
                </a:solidFill>
              </a:rPr>
              <a:t>/49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5899342"/>
      </p:ext>
    </p:extLst>
  </p:cSld>
  <p:clrMapOvr>
    <a:masterClrMapping/>
  </p:clrMapOvr>
  <p:transition spd="slow" advClick="0" advTm="5000">
    <p:pull dir="r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strane-devic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113" y="6264275"/>
            <a:ext cx="3417887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 userDrawn="1"/>
        </p:nvSpPr>
        <p:spPr>
          <a:xfrm>
            <a:off x="261938" y="261938"/>
            <a:ext cx="6161087" cy="95726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021" y="295122"/>
            <a:ext cx="5932605" cy="924079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algn="l">
              <a:defRPr sz="2000" b="1">
                <a:solidFill>
                  <a:srgbClr val="C30C2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959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 i pod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61938" y="261938"/>
            <a:ext cx="6161087" cy="990600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5" name="Picture 7" descr="strane-devic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113" y="6264275"/>
            <a:ext cx="3417887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8722" y="296337"/>
            <a:ext cx="5937790" cy="57149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None/>
              <a:defRPr sz="2000" b="1" i="0">
                <a:solidFill>
                  <a:srgbClr val="C30C21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49781" y="889003"/>
            <a:ext cx="5936731" cy="34924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None/>
              <a:defRPr sz="1500">
                <a:solidFill>
                  <a:srgbClr val="005A9B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1138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sa sli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61938" y="261938"/>
            <a:ext cx="6161087" cy="990600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5" name="Picture 7" descr="strane-devic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113" y="6264275"/>
            <a:ext cx="3417887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560888" y="1470025"/>
            <a:ext cx="4319587" cy="4679950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8722" y="296337"/>
            <a:ext cx="5937790" cy="57149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None/>
              <a:defRPr sz="2000" b="1" i="0">
                <a:solidFill>
                  <a:srgbClr val="C30C21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49781" y="889003"/>
            <a:ext cx="5936731" cy="34924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None/>
              <a:defRPr sz="1500">
                <a:solidFill>
                  <a:srgbClr val="005A9B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4514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z naslo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strane-devic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113" y="6264275"/>
            <a:ext cx="3417887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2999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679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4905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176818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74771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340895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9.xml"/><Relationship Id="rId21" Type="http://schemas.openxmlformats.org/officeDocument/2006/relationships/image" Target="../media/image5.jpeg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8.xml"/><Relationship Id="rId16" Type="http://schemas.openxmlformats.org/officeDocument/2006/relationships/slideLayout" Target="../slideLayouts/slideLayout22.xml"/><Relationship Id="rId20" Type="http://schemas.openxmlformats.org/officeDocument/2006/relationships/theme" Target="../theme/theme4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20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3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strane-device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113" y="6264275"/>
            <a:ext cx="3417887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6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900" y="357188"/>
            <a:ext cx="1417638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Box 7"/>
          <p:cNvSpPr txBox="1">
            <a:spLocks noChangeArrowheads="1"/>
          </p:cNvSpPr>
          <p:nvPr userDrawn="1"/>
        </p:nvSpPr>
        <p:spPr bwMode="auto">
          <a:xfrm>
            <a:off x="304800" y="6407150"/>
            <a:ext cx="620713" cy="3079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fld id="{9CD6ED95-6A10-405F-8B93-66D66A542C1B}" type="slidenum">
              <a:rPr lang="en-US" sz="1400" smtClean="0">
                <a:solidFill>
                  <a:srgbClr val="7F7F7F"/>
                </a:solidFill>
              </a:rPr>
              <a:pPr eaLnBrk="1" hangingPunct="1">
                <a:defRPr/>
              </a:pPr>
              <a:t>‹#›</a:t>
            </a:fld>
            <a:endParaRPr lang="en-US" sz="1200" dirty="0" smtClean="0">
              <a:solidFill>
                <a:srgbClr val="7F7F7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9" r:id="rId1"/>
    <p:sldLayoutId id="2147484500" r:id="rId2"/>
    <p:sldLayoutId id="2147484501" r:id="rId3"/>
    <p:sldLayoutId id="2147484502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naslovna-devic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32350"/>
            <a:ext cx="6286500" cy="202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563" y="357188"/>
            <a:ext cx="2314575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881063" y="2689225"/>
            <a:ext cx="7958137" cy="1087438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53" name="TextBox 5"/>
          <p:cNvSpPr txBox="1">
            <a:spLocks noChangeArrowheads="1"/>
          </p:cNvSpPr>
          <p:nvPr userDrawn="1"/>
        </p:nvSpPr>
        <p:spPr bwMode="auto">
          <a:xfrm>
            <a:off x="304800" y="6407150"/>
            <a:ext cx="620713" cy="3079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fld id="{E97859C7-2E60-4D50-9D7E-57C176217624}" type="slidenum">
              <a:rPr lang="en-US" sz="1400" smtClean="0">
                <a:solidFill>
                  <a:schemeClr val="bg1"/>
                </a:solidFill>
              </a:rPr>
              <a:pPr eaLnBrk="1" hangingPunct="1">
                <a:defRPr/>
              </a:pPr>
              <a:t>‹#›</a:t>
            </a:fld>
            <a:endParaRPr lang="en-US" sz="1400" dirty="0" smtClean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7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81063" y="2689225"/>
            <a:ext cx="7958137" cy="1087438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075" name="TextBox 3"/>
          <p:cNvSpPr txBox="1">
            <a:spLocks noChangeArrowheads="1"/>
          </p:cNvSpPr>
          <p:nvPr userDrawn="1"/>
        </p:nvSpPr>
        <p:spPr bwMode="auto">
          <a:xfrm>
            <a:off x="304800" y="6407150"/>
            <a:ext cx="620713" cy="3079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fld id="{CA12AC6F-7BF5-4A83-9A43-FAF594E30C66}" type="slidenum">
              <a:rPr lang="en-US" sz="1400" smtClean="0">
                <a:solidFill>
                  <a:srgbClr val="7F7F7F"/>
                </a:solidFill>
              </a:rPr>
              <a:pPr eaLnBrk="1" hangingPunct="1">
                <a:defRPr/>
              </a:pPr>
              <a:t>‹#›</a:t>
            </a:fld>
            <a:endParaRPr lang="en-US" sz="1200" dirty="0" smtClean="0">
              <a:solidFill>
                <a:srgbClr val="7F7F7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8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66074" y="0"/>
            <a:ext cx="14779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400"/>
            <a:r>
              <a:rPr lang="ru-RU" sz="1000" b="1" dirty="0">
                <a:solidFill>
                  <a:srgbClr val="FF0000"/>
                </a:solidFill>
                <a:latin typeface="Arial"/>
                <a:cs typeface="Arial" pitchFamily="34" charset="0"/>
              </a:rPr>
              <a:t>Конфиденциально</a:t>
            </a:r>
            <a:endParaRPr lang="en-US" sz="1000" b="1" dirty="0">
              <a:solidFill>
                <a:srgbClr val="FF0000"/>
              </a:solidFill>
              <a:latin typeface="Arial"/>
              <a:cs typeface="Arial" pitchFamily="34" charset="0"/>
            </a:endParaRPr>
          </a:p>
        </p:txBody>
      </p:sp>
      <p:pic>
        <p:nvPicPr>
          <p:cNvPr id="8" name="Picture 6" descr="NIS-5.jpg"/>
          <p:cNvPicPr>
            <a:picLocks noChangeAspect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0" y="1588"/>
            <a:ext cx="9144000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170121" y="244549"/>
            <a:ext cx="6358270" cy="11802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sz="7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7464" y="248094"/>
            <a:ext cx="6907615" cy="6663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sz="700">
              <a:solidFill>
                <a:srgbClr val="FFFFFF"/>
              </a:solidFill>
            </a:endParaRPr>
          </a:p>
        </p:txBody>
      </p:sp>
      <p:sp>
        <p:nvSpPr>
          <p:cNvPr id="123907" name="Text Box 3"/>
          <p:cNvSpPr txBox="1">
            <a:spLocks noChangeArrowheads="1"/>
          </p:cNvSpPr>
          <p:nvPr/>
        </p:nvSpPr>
        <p:spPr bwMode="auto">
          <a:xfrm>
            <a:off x="0" y="6613525"/>
            <a:ext cx="9255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  <a:defRPr/>
            </a:pPr>
            <a:fld id="{AF3C6F51-5D64-49AE-BB6E-E0D585C1B5EB}" type="slidenum">
              <a:rPr lang="en-US" sz="1000">
                <a:solidFill>
                  <a:srgbClr val="000000"/>
                </a:solidFill>
                <a:latin typeface="Arial"/>
                <a:cs typeface="Arial" pitchFamily="34" charset="0"/>
              </a:rPr>
              <a:pPr defTabSz="914400">
                <a:spcBef>
                  <a:spcPct val="50000"/>
                </a:spcBef>
                <a:defRPr/>
              </a:pPr>
              <a:t>‹#›</a:t>
            </a:fld>
            <a:endParaRPr lang="en-US" sz="1000" dirty="0">
              <a:solidFill>
                <a:srgbClr val="000000"/>
              </a:solidFill>
              <a:latin typeface="Arial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023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04" r:id="rId1"/>
    <p:sldLayoutId id="2147484505" r:id="rId2"/>
    <p:sldLayoutId id="2147484506" r:id="rId3"/>
    <p:sldLayoutId id="2147484507" r:id="rId4"/>
    <p:sldLayoutId id="2147484508" r:id="rId5"/>
    <p:sldLayoutId id="2147484509" r:id="rId6"/>
    <p:sldLayoutId id="2147484510" r:id="rId7"/>
    <p:sldLayoutId id="2147484511" r:id="rId8"/>
    <p:sldLayoutId id="2147484512" r:id="rId9"/>
    <p:sldLayoutId id="2147484513" r:id="rId10"/>
    <p:sldLayoutId id="2147484514" r:id="rId11"/>
    <p:sldLayoutId id="2147484515" r:id="rId12"/>
    <p:sldLayoutId id="2147484516" r:id="rId13"/>
    <p:sldLayoutId id="2147484517" r:id="rId14"/>
    <p:sldLayoutId id="2147484518" r:id="rId15"/>
    <p:sldLayoutId id="2147484519" r:id="rId16"/>
    <p:sldLayoutId id="2147484520" r:id="rId17"/>
    <p:sldLayoutId id="2147484521" r:id="rId18"/>
    <p:sldLayoutId id="2147484522" r:id="rId19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naslovna-device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832350"/>
            <a:ext cx="6286500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6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05563" y="357188"/>
            <a:ext cx="2314575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881063" y="2689225"/>
            <a:ext cx="7958137" cy="1087438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987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24" r:id="rId1"/>
    <p:sldLayoutId id="2147484525" r:id="rId2"/>
    <p:sldLayoutId id="2147484526" r:id="rId3"/>
    <p:sldLayoutId id="2147484528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73629" y="2808514"/>
            <a:ext cx="748937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r-Latn-RS" sz="2000" b="1" dirty="0" smtClean="0">
                <a:solidFill>
                  <a:srgbClr val="C30C21"/>
                </a:solidFill>
                <a:latin typeface="Arial" pitchFamily="34" charset="0"/>
                <a:ea typeface="+mj-ea"/>
                <a:cs typeface="Arial" pitchFamily="34" charset="0"/>
              </a:rPr>
              <a:t>NIS J.S.C. NOVI SAD </a:t>
            </a:r>
          </a:p>
          <a:p>
            <a:pPr algn="r"/>
            <a:endParaRPr lang="sr-Latn-RS" sz="2000" b="1" u="sng" dirty="0">
              <a:solidFill>
                <a:srgbClr val="C30C21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r"/>
            <a:r>
              <a:rPr lang="sr-Latn-RS" sz="2000" b="1" dirty="0" smtClean="0">
                <a:solidFill>
                  <a:srgbClr val="C30C21"/>
                </a:solidFill>
                <a:latin typeface="Arial" pitchFamily="34" charset="0"/>
                <a:ea typeface="+mj-ea"/>
                <a:cs typeface="Arial" pitchFamily="34" charset="0"/>
              </a:rPr>
              <a:t>PRESENTATION FOR SIPUS KICK-OFF MEETING</a:t>
            </a:r>
            <a:endParaRPr lang="sr-Latn-RS" sz="2000" b="1" dirty="0">
              <a:solidFill>
                <a:srgbClr val="C30C21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55771" y="4593770"/>
            <a:ext cx="3298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r-Latn-RS" sz="1200" dirty="0" err="1" smtClean="0">
                <a:solidFill>
                  <a:srgbClr val="005A9B"/>
                </a:solidFill>
              </a:rPr>
              <a:t>Function</a:t>
            </a:r>
            <a:r>
              <a:rPr lang="sr-Latn-RS" sz="1200" dirty="0" smtClean="0">
                <a:solidFill>
                  <a:srgbClr val="005A9B"/>
                </a:solidFill>
              </a:rPr>
              <a:t> for Organizational Affairs</a:t>
            </a:r>
          </a:p>
          <a:p>
            <a:pPr algn="r"/>
            <a:r>
              <a:rPr lang="sr-Latn-RS" sz="1200" dirty="0" smtClean="0">
                <a:solidFill>
                  <a:srgbClr val="005A9B"/>
                </a:solidFill>
              </a:rPr>
              <a:t>7 February 2014</a:t>
            </a:r>
            <a:endParaRPr lang="en-US" sz="1200" dirty="0">
              <a:solidFill>
                <a:srgbClr val="005A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984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/>
          <p:cNvSpPr txBox="1">
            <a:spLocks/>
          </p:cNvSpPr>
          <p:nvPr/>
        </p:nvSpPr>
        <p:spPr bwMode="auto">
          <a:xfrm>
            <a:off x="349250" y="296863"/>
            <a:ext cx="5937250" cy="5715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b="1" i="0" kern="1200">
                <a:solidFill>
                  <a:srgbClr val="C30C2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defRPr/>
            </a:pPr>
            <a:r>
              <a:rPr lang="sr-Latn-RS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NIS TODAY</a:t>
            </a:r>
            <a:endParaRPr lang="ru-RU" dirty="0" smtClean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marL="0" indent="0">
              <a:spcBef>
                <a:spcPct val="0"/>
              </a:spcBef>
              <a:defRPr/>
            </a:pPr>
            <a:endParaRPr lang="en-US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1066800"/>
            <a:ext cx="8762999" cy="5142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8443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/>
          <p:cNvSpPr txBox="1">
            <a:spLocks/>
          </p:cNvSpPr>
          <p:nvPr/>
        </p:nvSpPr>
        <p:spPr bwMode="auto">
          <a:xfrm>
            <a:off x="349250" y="296863"/>
            <a:ext cx="5937250" cy="5715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b="1" i="0" kern="1200">
                <a:solidFill>
                  <a:srgbClr val="C30C2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defRPr/>
            </a:pPr>
            <a:r>
              <a:rPr lang="sr-Latn-RS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NIS TODAY</a:t>
            </a:r>
            <a:endParaRPr lang="ru-RU" dirty="0" smtClean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marL="0" indent="0">
              <a:spcBef>
                <a:spcPct val="0"/>
              </a:spcBef>
              <a:defRPr/>
            </a:pPr>
            <a:endParaRPr lang="en-US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14" y="1143000"/>
            <a:ext cx="8686800" cy="5098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9038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 bwMode="auto">
          <a:xfrm>
            <a:off x="359341" y="274884"/>
            <a:ext cx="5932488" cy="923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Ctr="0" compatLnSpc="1">
            <a:prstTxWarp prst="textNoShape">
              <a:avLst/>
            </a:prstTxWarp>
            <a:normAutofit/>
          </a:bodyPr>
          <a:lstStyle/>
          <a:p>
            <a:pPr defTabSz="914400" eaLnBrk="1" hangingPunct="1">
              <a:lnSpc>
                <a:spcPct val="80000"/>
              </a:lnSpc>
            </a:pPr>
            <a:r>
              <a:rPr lang="ru-RU" dirty="0"/>
              <a:t/>
            </a:r>
            <a:br>
              <a:rPr lang="ru-RU" dirty="0"/>
            </a:b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6314" y="348186"/>
            <a:ext cx="5758543" cy="70788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sr-Latn-RS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SIPUS PROJECT PREPARATION AND IMPLEMENTATION IN NIS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82719" y="2019639"/>
            <a:ext cx="3761281" cy="418576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Department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for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External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Affairs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and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Foreign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Government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Relations is in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charge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of EU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project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preparation</a:t>
            </a:r>
            <a:r>
              <a:rPr lang="sr-Latn-RS" b="1" dirty="0">
                <a:solidFill>
                  <a:srgbClr val="005A9B"/>
                </a:solidFill>
                <a:latin typeface="+mn-lt"/>
                <a:cs typeface="+mn-cs"/>
              </a:rPr>
              <a:t>;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endParaRPr lang="en-US" b="1" dirty="0" smtClean="0">
              <a:solidFill>
                <a:srgbClr val="005A9B"/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endParaRPr lang="en-US" b="1" dirty="0" smtClean="0">
              <a:solidFill>
                <a:srgbClr val="005A9B"/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Continuously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>
                <a:solidFill>
                  <a:srgbClr val="005A9B"/>
                </a:solidFill>
                <a:latin typeface="+mn-lt"/>
                <a:cs typeface="+mn-cs"/>
              </a:rPr>
              <a:t>seeking</a:t>
            </a:r>
            <a:r>
              <a:rPr lang="sr-Latn-RS" b="1" dirty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>
                <a:solidFill>
                  <a:srgbClr val="005A9B"/>
                </a:solidFill>
                <a:latin typeface="+mn-lt"/>
                <a:cs typeface="+mn-cs"/>
              </a:rPr>
              <a:t>new</a:t>
            </a:r>
            <a:r>
              <a:rPr lang="sr-Latn-RS" b="1" dirty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EU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project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partnership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possibilities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within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the</a:t>
            </a:r>
            <a:r>
              <a:rPr lang="en-US" b="1" dirty="0" smtClean="0">
                <a:solidFill>
                  <a:srgbClr val="005A9B"/>
                </a:solidFill>
                <a:latin typeface="+mn-lt"/>
                <a:cs typeface="+mn-cs"/>
              </a:rPr>
              <a:t> European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academic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,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research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and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business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community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en-US" b="1" dirty="0" smtClean="0">
                <a:solidFill>
                  <a:srgbClr val="005A9B"/>
                </a:solidFill>
                <a:latin typeface="+mn-lt"/>
                <a:cs typeface="+mn-cs"/>
              </a:rPr>
              <a:t>for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>
                <a:solidFill>
                  <a:srgbClr val="005A9B"/>
                </a:solidFill>
                <a:latin typeface="+mn-lt"/>
                <a:cs typeface="+mn-cs"/>
              </a:rPr>
              <a:t>participation</a:t>
            </a:r>
            <a:r>
              <a:rPr lang="sr-Latn-RS" b="1" dirty="0">
                <a:solidFill>
                  <a:srgbClr val="005A9B"/>
                </a:solidFill>
                <a:latin typeface="+mn-lt"/>
                <a:cs typeface="+mn-cs"/>
              </a:rPr>
              <a:t> in </a:t>
            </a:r>
            <a:r>
              <a:rPr lang="sr-Latn-RS" b="1" dirty="0" err="1">
                <a:solidFill>
                  <a:srgbClr val="005A9B"/>
                </a:solidFill>
                <a:latin typeface="+mn-lt"/>
                <a:cs typeface="+mn-cs"/>
              </a:rPr>
              <a:t>various</a:t>
            </a:r>
            <a:r>
              <a:rPr lang="sr-Latn-RS" b="1" dirty="0">
                <a:solidFill>
                  <a:srgbClr val="005A9B"/>
                </a:solidFill>
                <a:latin typeface="+mn-lt"/>
                <a:cs typeface="+mn-cs"/>
              </a:rPr>
              <a:t> EU </a:t>
            </a:r>
            <a:r>
              <a:rPr lang="sr-Latn-RS" b="1" dirty="0" err="1">
                <a:solidFill>
                  <a:srgbClr val="005A9B"/>
                </a:solidFill>
                <a:latin typeface="+mn-lt"/>
                <a:cs typeface="+mn-cs"/>
              </a:rPr>
              <a:t>programmes</a:t>
            </a:r>
            <a:r>
              <a:rPr lang="en-US" b="1" dirty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>
                <a:solidFill>
                  <a:srgbClr val="005A9B"/>
                </a:solidFill>
                <a:latin typeface="+mn-lt"/>
                <a:cs typeface="+mn-cs"/>
              </a:rPr>
              <a:t>and</a:t>
            </a:r>
            <a:r>
              <a:rPr lang="sr-Latn-RS" b="1" dirty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en-US" b="1" dirty="0">
                <a:solidFill>
                  <a:srgbClr val="005A9B"/>
                </a:solidFill>
                <a:latin typeface="+mn-lt"/>
                <a:cs typeface="+mn-cs"/>
              </a:rPr>
              <a:t>f</a:t>
            </a:r>
            <a:r>
              <a:rPr lang="sr-Latn-RS" b="1" dirty="0" err="1">
                <a:solidFill>
                  <a:srgbClr val="005A9B"/>
                </a:solidFill>
                <a:latin typeface="+mn-lt"/>
                <a:cs typeface="+mn-cs"/>
              </a:rPr>
              <a:t>unds</a:t>
            </a:r>
            <a:r>
              <a:rPr lang="sr-Latn-RS" b="1" dirty="0">
                <a:solidFill>
                  <a:srgbClr val="005A9B"/>
                </a:solidFill>
                <a:latin typeface="+mn-lt"/>
                <a:cs typeface="+mn-cs"/>
              </a:rPr>
              <a:t>;</a:t>
            </a:r>
            <a:endParaRPr lang="sr-Latn-RS" b="1" dirty="0" smtClean="0">
              <a:solidFill>
                <a:srgbClr val="005A9B"/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endParaRPr lang="sr-Latn-RS" b="1" dirty="0">
              <a:solidFill>
                <a:srgbClr val="005A9B"/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005A9B"/>
                </a:solidFill>
                <a:latin typeface="+mn-lt"/>
                <a:cs typeface="+mn-cs"/>
              </a:rPr>
              <a:t>Highly interested in participation in the Horizon 2020 </a:t>
            </a:r>
            <a:r>
              <a:rPr lang="en-US" b="1" dirty="0" err="1" smtClean="0">
                <a:solidFill>
                  <a:srgbClr val="005A9B"/>
                </a:solidFill>
                <a:latin typeface="+mn-lt"/>
                <a:cs typeface="+mn-cs"/>
              </a:rPr>
              <a:t>Programme</a:t>
            </a:r>
            <a:r>
              <a:rPr lang="en-US" b="1" dirty="0" smtClean="0">
                <a:solidFill>
                  <a:srgbClr val="005A9B"/>
                </a:solidFill>
                <a:latin typeface="+mn-lt"/>
                <a:cs typeface="+mn-cs"/>
              </a:rPr>
              <a:t>.</a:t>
            </a:r>
            <a:endParaRPr kumimoji="0" lang="sr-Latn-RS" b="1" i="0" u="none" strike="noStrike" kern="1200" cap="none" spc="0" normalizeH="0" noProof="0" dirty="0" smtClean="0">
              <a:ln>
                <a:noFill/>
              </a:ln>
              <a:solidFill>
                <a:srgbClr val="005A9B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R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kumimoji="0" lang="sr-Latn-RS" sz="1400" b="1" i="0" u="none" strike="noStrike" kern="1200" cap="none" spc="0" normalizeH="0" noProof="0" dirty="0" smtClean="0">
              <a:ln>
                <a:noFill/>
              </a:ln>
              <a:solidFill>
                <a:srgbClr val="005A9B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408776" y="1228881"/>
            <a:ext cx="3589659" cy="603967"/>
          </a:xfrm>
          <a:prstGeom prst="flowChartAlternateProcess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62114" y="1183292"/>
            <a:ext cx="2869323" cy="6463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RS" b="1" i="0" u="none" strike="noStrike" kern="1200" cap="none" spc="0" normalizeH="0" baseline="0" noProof="0" dirty="0" smtClean="0">
                <a:ln>
                  <a:noFill/>
                </a:ln>
                <a:solidFill>
                  <a:srgbClr val="C30C2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FUNCTION</a:t>
            </a:r>
            <a:r>
              <a:rPr kumimoji="0" lang="sr-Latn-RS" b="1" i="0" u="none" strike="noStrike" kern="1200" cap="none" spc="0" normalizeH="0" noProof="0" dirty="0" smtClean="0">
                <a:ln>
                  <a:noFill/>
                </a:ln>
                <a:solidFill>
                  <a:srgbClr val="C30C2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 ORGANIZATIONAL AFFAIRS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rgbClr val="C30C2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lowchart: Alternate Process 8"/>
          <p:cNvSpPr/>
          <p:nvPr/>
        </p:nvSpPr>
        <p:spPr>
          <a:xfrm>
            <a:off x="5382719" y="1271245"/>
            <a:ext cx="3557751" cy="748394"/>
          </a:xfrm>
          <a:prstGeom prst="flowChartAlternateProcess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82719" y="1373308"/>
            <a:ext cx="3557751" cy="6463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RS" b="1" i="0" u="none" strike="noStrike" kern="1200" cap="none" spc="0" normalizeH="0" baseline="0" noProof="0" dirty="0" smtClean="0">
                <a:ln>
                  <a:noFill/>
                </a:ln>
                <a:solidFill>
                  <a:srgbClr val="C30C2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FUNCTION</a:t>
            </a:r>
            <a:r>
              <a:rPr kumimoji="0" lang="sr-Latn-RS" b="1" i="0" u="none" strike="noStrike" kern="1200" cap="none" spc="0" normalizeH="0" noProof="0" dirty="0" smtClean="0">
                <a:ln>
                  <a:noFill/>
                </a:ln>
                <a:solidFill>
                  <a:srgbClr val="C30C2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 EXTERNAL AFFAIRS AND GOVERNMENT RELATIONS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rgbClr val="C30C2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0761" y="1530864"/>
            <a:ext cx="5291958" cy="557075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sr-Latn-RS" b="1" dirty="0" smtClean="0">
              <a:solidFill>
                <a:srgbClr val="005A9B"/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In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charge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of HR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Managment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and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Development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in the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company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endParaRPr lang="sr-Latn-RS" b="1" dirty="0" smtClean="0">
              <a:solidFill>
                <a:srgbClr val="005A9B"/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Strategic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>
                <a:solidFill>
                  <a:srgbClr val="005A9B"/>
                </a:solidFill>
                <a:latin typeface="+mn-lt"/>
                <a:cs typeface="+mn-cs"/>
              </a:rPr>
              <a:t>C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ooperation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Agreements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with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the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Universities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of Novi Sad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and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smtClean="0">
                <a:solidFill>
                  <a:srgbClr val="005A9B"/>
                </a:solidFill>
                <a:latin typeface="+mn-lt"/>
                <a:cs typeface="+mn-cs"/>
              </a:rPr>
              <a:t>Belgrade;</a:t>
            </a:r>
            <a:endParaRPr lang="sr-Latn-RS" b="1" dirty="0" smtClean="0">
              <a:solidFill>
                <a:srgbClr val="005A9B"/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endParaRPr lang="sr-Latn-RS" b="1" dirty="0" smtClean="0">
              <a:solidFill>
                <a:srgbClr val="005A9B"/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Protocol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of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Cooperation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with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the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Ministry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of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Eduaction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,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Science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and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Technological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Development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endParaRPr lang="sr-Latn-RS" b="1" dirty="0" smtClean="0">
              <a:solidFill>
                <a:srgbClr val="005A9B"/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Energy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of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Knowledge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Programme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supports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talented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high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school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and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university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students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endParaRPr lang="sr-Latn-RS" b="1" dirty="0" smtClean="0">
              <a:solidFill>
                <a:srgbClr val="005A9B"/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sr-Latn-RS" b="1" dirty="0" err="1">
                <a:solidFill>
                  <a:srgbClr val="005A9B"/>
                </a:solidFill>
                <a:latin typeface="+mn-lt"/>
                <a:cs typeface="+mn-cs"/>
              </a:rPr>
              <a:t>Various</a:t>
            </a:r>
            <a:r>
              <a:rPr lang="sr-Latn-RS" b="1" dirty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>
                <a:solidFill>
                  <a:srgbClr val="005A9B"/>
                </a:solidFill>
                <a:latin typeface="+mn-lt"/>
                <a:cs typeface="+mn-cs"/>
              </a:rPr>
              <a:t>models</a:t>
            </a:r>
            <a:r>
              <a:rPr lang="sr-Latn-RS" b="1" dirty="0">
                <a:solidFill>
                  <a:srgbClr val="005A9B"/>
                </a:solidFill>
                <a:latin typeface="+mn-lt"/>
                <a:cs typeface="+mn-cs"/>
              </a:rPr>
              <a:t> of </a:t>
            </a:r>
            <a:r>
              <a:rPr lang="sr-Latn-RS" b="1" dirty="0" err="1">
                <a:solidFill>
                  <a:srgbClr val="005A9B"/>
                </a:solidFill>
                <a:latin typeface="+mn-lt"/>
                <a:cs typeface="+mn-cs"/>
              </a:rPr>
              <a:t>internships</a:t>
            </a:r>
            <a:r>
              <a:rPr lang="sr-Latn-RS" b="1" dirty="0">
                <a:solidFill>
                  <a:srgbClr val="005A9B"/>
                </a:solidFill>
                <a:latin typeface="+mn-lt"/>
                <a:cs typeface="+mn-cs"/>
              </a:rPr>
              <a:t>, student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scholarships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,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specialization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dirty="0" err="1" smtClean="0">
                <a:solidFill>
                  <a:srgbClr val="005A9B"/>
                </a:solidFill>
                <a:latin typeface="+mn-lt"/>
                <a:cs typeface="+mn-cs"/>
              </a:rPr>
              <a:t>opportunities</a:t>
            </a: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;</a:t>
            </a:r>
            <a:endParaRPr lang="sr-Latn-RS" b="1" dirty="0">
              <a:solidFill>
                <a:srgbClr val="005A9B"/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endParaRPr lang="sr-Latn-RS" b="1" dirty="0" smtClean="0">
              <a:solidFill>
                <a:srgbClr val="005A9B"/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sr-Latn-RS" b="1" dirty="0" smtClean="0">
                <a:solidFill>
                  <a:srgbClr val="005A9B"/>
                </a:solidFill>
                <a:latin typeface="+mn-lt"/>
                <a:cs typeface="+mn-cs"/>
              </a:rPr>
              <a:t>I</a:t>
            </a:r>
            <a:r>
              <a:rPr lang="sr-Latn-RS" b="1" noProof="0" dirty="0" smtClean="0">
                <a:solidFill>
                  <a:srgbClr val="005A9B"/>
                </a:solidFill>
                <a:latin typeface="+mn-lt"/>
                <a:cs typeface="+mn-cs"/>
              </a:rPr>
              <a:t>n </a:t>
            </a:r>
            <a:r>
              <a:rPr lang="sr-Latn-RS" b="1" noProof="0" dirty="0" err="1" smtClean="0">
                <a:solidFill>
                  <a:srgbClr val="005A9B"/>
                </a:solidFill>
                <a:latin typeface="+mn-lt"/>
                <a:cs typeface="+mn-cs"/>
              </a:rPr>
              <a:t>charge</a:t>
            </a:r>
            <a:r>
              <a:rPr lang="sr-Latn-RS" b="1" noProof="0" dirty="0" smtClean="0">
                <a:solidFill>
                  <a:srgbClr val="005A9B"/>
                </a:solidFill>
                <a:latin typeface="+mn-lt"/>
                <a:cs typeface="+mn-cs"/>
              </a:rPr>
              <a:t> of SIPUS </a:t>
            </a:r>
            <a:r>
              <a:rPr lang="sr-Latn-RS" b="1" noProof="0" dirty="0" err="1" smtClean="0">
                <a:solidFill>
                  <a:srgbClr val="005A9B"/>
                </a:solidFill>
                <a:latin typeface="+mn-lt"/>
                <a:cs typeface="+mn-cs"/>
              </a:rPr>
              <a:t>project</a:t>
            </a:r>
            <a:r>
              <a:rPr lang="sr-Latn-RS" b="1" noProof="0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  <a:r>
              <a:rPr lang="sr-Latn-RS" b="1" noProof="0" dirty="0" err="1" smtClean="0">
                <a:solidFill>
                  <a:srgbClr val="005A9B"/>
                </a:solidFill>
                <a:latin typeface="+mn-lt"/>
                <a:cs typeface="+mn-cs"/>
              </a:rPr>
              <a:t>implementation</a:t>
            </a:r>
            <a:r>
              <a:rPr lang="sr-Latn-RS" b="1" noProof="0" dirty="0" smtClean="0">
                <a:solidFill>
                  <a:srgbClr val="005A9B"/>
                </a:solidFill>
                <a:latin typeface="+mn-lt"/>
                <a:cs typeface="+mn-cs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sr-Latn-RS" b="1" dirty="0">
                <a:solidFill>
                  <a:srgbClr val="005A9B"/>
                </a:solidFill>
                <a:latin typeface="+mn-lt"/>
                <a:cs typeface="+mn-cs"/>
              </a:rPr>
              <a:t>	</a:t>
            </a:r>
            <a:r>
              <a:rPr lang="sr-Latn-RS" b="1" noProof="0" dirty="0" smtClean="0">
                <a:solidFill>
                  <a:srgbClr val="005A9B"/>
                </a:solidFill>
                <a:latin typeface="+mn-lt"/>
                <a:cs typeface="+mn-cs"/>
              </a:rPr>
              <a:t>in NIS;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endParaRPr kumimoji="0" lang="sr-Latn-RS" sz="1400" b="1" i="0" u="none" strike="noStrike" kern="1200" cap="none" spc="0" normalizeH="0" noProof="0" dirty="0" smtClean="0">
              <a:ln>
                <a:noFill/>
              </a:ln>
              <a:solidFill>
                <a:srgbClr val="005A9B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pic>
        <p:nvPicPr>
          <p:cNvPr id="2050" name="Picture 2" descr="http://ts1.mm.bing.net/th?id=H.4980127476286452&amp;w=113&amp;h=145&amp;c=7&amp;rs=1&amp;pid=1.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3734" y="5476874"/>
            <a:ext cx="1076325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68015" y="100393"/>
            <a:ext cx="5937790" cy="1009949"/>
          </a:xfrm>
        </p:spPr>
        <p:txBody>
          <a:bodyPr>
            <a:normAutofit fontScale="92500" lnSpcReduction="10000"/>
          </a:bodyPr>
          <a:lstStyle/>
          <a:p>
            <a:endParaRPr lang="sr-Latn-RS" dirty="0"/>
          </a:p>
          <a:p>
            <a:r>
              <a:rPr lang="sr-Latn-RS" sz="2200" dirty="0" smtClean="0">
                <a:latin typeface="Arial" pitchFamily="34" charset="0"/>
                <a:cs typeface="Arial" pitchFamily="34" charset="0"/>
              </a:rPr>
              <a:t>NIS ROLE IN SIPUS</a:t>
            </a:r>
          </a:p>
          <a:p>
            <a:r>
              <a:rPr lang="sr-Latn-RS" sz="2200" b="0" dirty="0" err="1" smtClean="0">
                <a:latin typeface="Arial" pitchFamily="34" charset="0"/>
                <a:cs typeface="Arial" pitchFamily="34" charset="0"/>
              </a:rPr>
              <a:t>Participation</a:t>
            </a:r>
            <a:r>
              <a:rPr lang="sr-Latn-RS" sz="2200" b="0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sr-Latn-RS" sz="2200" b="0" dirty="0">
                <a:latin typeface="Arial" pitchFamily="34" charset="0"/>
                <a:cs typeface="Arial" pitchFamily="34" charset="0"/>
              </a:rPr>
              <a:t>Project </a:t>
            </a:r>
            <a:r>
              <a:rPr lang="sr-Latn-RS" sz="2200" b="0" dirty="0" err="1">
                <a:latin typeface="Arial" pitchFamily="34" charset="0"/>
                <a:cs typeface="Arial" pitchFamily="34" charset="0"/>
              </a:rPr>
              <a:t>Work</a:t>
            </a:r>
            <a:r>
              <a:rPr lang="sr-Latn-RS" sz="2200" b="0" dirty="0">
                <a:latin typeface="Arial" pitchFamily="34" charset="0"/>
                <a:cs typeface="Arial" pitchFamily="34" charset="0"/>
              </a:rPr>
              <a:t> </a:t>
            </a:r>
            <a:r>
              <a:rPr lang="sr-Latn-RS" sz="2200" b="0" dirty="0" err="1">
                <a:latin typeface="Arial" pitchFamily="34" charset="0"/>
                <a:cs typeface="Arial" pitchFamily="34" charset="0"/>
              </a:rPr>
              <a:t>Packages</a:t>
            </a:r>
            <a:endParaRPr lang="en-US" sz="2200" b="0" dirty="0">
              <a:latin typeface="Arial" pitchFamily="34" charset="0"/>
              <a:cs typeface="Arial" pitchFamily="34" charset="0"/>
            </a:endParaRPr>
          </a:p>
          <a:p>
            <a:endParaRPr lang="sr-Latn-RS" sz="2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2029" y="1673573"/>
            <a:ext cx="6991815" cy="27699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7521" y="1760338"/>
            <a:ext cx="8196146" cy="307777"/>
          </a:xfrm>
          <a:prstGeom prst="rect">
            <a:avLst/>
          </a:prstGeom>
          <a:ln>
            <a:solidFill>
              <a:srgbClr val="0079C1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sz="1400" b="1" dirty="0" err="1" smtClean="0">
                <a:solidFill>
                  <a:srgbClr val="005A9B"/>
                </a:solidFill>
                <a:latin typeface="+mn-lt"/>
              </a:rPr>
              <a:t>Enhancement</a:t>
            </a:r>
            <a:r>
              <a:rPr lang="sr-Latn-RS" sz="1400" b="1" dirty="0" smtClean="0">
                <a:solidFill>
                  <a:srgbClr val="005A9B"/>
                </a:solidFill>
                <a:latin typeface="+mn-lt"/>
              </a:rPr>
              <a:t> </a:t>
            </a:r>
            <a:r>
              <a:rPr lang="sr-Latn-RS" sz="1400" b="1" dirty="0">
                <a:solidFill>
                  <a:srgbClr val="005A9B"/>
                </a:solidFill>
                <a:latin typeface="+mn-lt"/>
              </a:rPr>
              <a:t>of </a:t>
            </a:r>
            <a:r>
              <a:rPr lang="sr-Latn-RS" sz="1400" b="1" dirty="0" err="1">
                <a:solidFill>
                  <a:srgbClr val="005A9B"/>
                </a:solidFill>
                <a:latin typeface="+mn-lt"/>
              </a:rPr>
              <a:t>institutional</a:t>
            </a:r>
            <a:r>
              <a:rPr lang="sr-Latn-RS" sz="1400" b="1" dirty="0">
                <a:solidFill>
                  <a:srgbClr val="005A9B"/>
                </a:solidFill>
                <a:latin typeface="+mn-lt"/>
              </a:rPr>
              <a:t> </a:t>
            </a:r>
            <a:r>
              <a:rPr lang="en-US" sz="1400" b="1" dirty="0">
                <a:solidFill>
                  <a:srgbClr val="005A9B"/>
                </a:solidFill>
                <a:latin typeface="+mn-lt"/>
              </a:rPr>
              <a:t>capacities</a:t>
            </a:r>
            <a:r>
              <a:rPr lang="sr-Latn-RS" sz="1400" b="1" dirty="0">
                <a:solidFill>
                  <a:srgbClr val="005A9B"/>
                </a:solidFill>
                <a:latin typeface="+mn-lt"/>
              </a:rPr>
              <a:t> for </a:t>
            </a:r>
            <a:r>
              <a:rPr lang="sr-Latn-RS" sz="1400" b="1" dirty="0" err="1">
                <a:solidFill>
                  <a:srgbClr val="005A9B"/>
                </a:solidFill>
                <a:latin typeface="+mn-lt"/>
              </a:rPr>
              <a:t>participation</a:t>
            </a:r>
            <a:r>
              <a:rPr lang="sr-Latn-RS" sz="1400" b="1" dirty="0">
                <a:solidFill>
                  <a:srgbClr val="005A9B"/>
                </a:solidFill>
                <a:latin typeface="+mn-lt"/>
              </a:rPr>
              <a:t> in </a:t>
            </a:r>
            <a:r>
              <a:rPr lang="sr-Latn-RS" sz="1400" b="1" dirty="0" err="1">
                <a:solidFill>
                  <a:srgbClr val="005A9B"/>
                </a:solidFill>
                <a:latin typeface="+mn-lt"/>
              </a:rPr>
              <a:t>large</a:t>
            </a:r>
            <a:r>
              <a:rPr lang="sr-Latn-RS" sz="1400" b="1" dirty="0">
                <a:solidFill>
                  <a:srgbClr val="005A9B"/>
                </a:solidFill>
                <a:latin typeface="+mn-lt"/>
              </a:rPr>
              <a:t>-</a:t>
            </a:r>
            <a:r>
              <a:rPr lang="sr-Latn-RS" sz="1400" b="1" dirty="0" err="1">
                <a:solidFill>
                  <a:srgbClr val="005A9B"/>
                </a:solidFill>
                <a:latin typeface="+mn-lt"/>
              </a:rPr>
              <a:t>scale</a:t>
            </a:r>
            <a:r>
              <a:rPr lang="sr-Latn-RS" sz="1400" b="1" dirty="0">
                <a:solidFill>
                  <a:srgbClr val="005A9B"/>
                </a:solidFill>
                <a:latin typeface="+mn-lt"/>
              </a:rPr>
              <a:t> </a:t>
            </a:r>
            <a:r>
              <a:rPr lang="sr-Latn-RS" sz="1400" b="1" dirty="0" err="1">
                <a:solidFill>
                  <a:srgbClr val="005A9B"/>
                </a:solidFill>
                <a:latin typeface="+mn-lt"/>
              </a:rPr>
              <a:t>international</a:t>
            </a:r>
            <a:r>
              <a:rPr lang="sr-Latn-RS" sz="1400" b="1" dirty="0">
                <a:solidFill>
                  <a:srgbClr val="005A9B"/>
                </a:solidFill>
                <a:latin typeface="+mn-lt"/>
              </a:rPr>
              <a:t> </a:t>
            </a:r>
            <a:r>
              <a:rPr lang="sr-Latn-RS" sz="1400" b="1" dirty="0" err="1">
                <a:solidFill>
                  <a:srgbClr val="005A9B"/>
                </a:solidFill>
                <a:latin typeface="+mn-lt"/>
              </a:rPr>
              <a:t>collaborations</a:t>
            </a:r>
            <a:endParaRPr lang="sr-Latn-RS" sz="1400" b="1" dirty="0">
              <a:solidFill>
                <a:srgbClr val="005A9B"/>
              </a:solidFill>
              <a:latin typeface="+mn-lt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47391" y="5572468"/>
            <a:ext cx="628091" cy="553332"/>
          </a:xfrm>
          <a:prstGeom prst="ellipse">
            <a:avLst/>
          </a:prstGeom>
          <a:solidFill>
            <a:srgbClr val="005A9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438492" y="5681679"/>
            <a:ext cx="585439" cy="3385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R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WP2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7105" y="2436078"/>
            <a:ext cx="585439" cy="3385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R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WP2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47391" y="1632616"/>
            <a:ext cx="646770" cy="634728"/>
          </a:xfrm>
          <a:prstGeom prst="ellipse">
            <a:avLst/>
          </a:prstGeom>
          <a:solidFill>
            <a:srgbClr val="005A9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83269" y="1744950"/>
            <a:ext cx="585439" cy="3385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R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WP3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3306868" y="5594171"/>
            <a:ext cx="620283" cy="534600"/>
          </a:xfrm>
          <a:prstGeom prst="ellipse">
            <a:avLst/>
          </a:prstGeom>
          <a:solidFill>
            <a:srgbClr val="005A9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 rot="174292">
            <a:off x="5453087" y="5627035"/>
            <a:ext cx="592479" cy="489889"/>
          </a:xfrm>
          <a:prstGeom prst="ellipse">
            <a:avLst/>
          </a:prstGeom>
          <a:solidFill>
            <a:srgbClr val="005A9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306615" y="5712668"/>
            <a:ext cx="620536" cy="3385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R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WP5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56606" y="5670655"/>
            <a:ext cx="585439" cy="3385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R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WP7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927404" y="5701432"/>
            <a:ext cx="1301976" cy="307777"/>
          </a:xfrm>
          <a:prstGeom prst="rect">
            <a:avLst/>
          </a:prstGeom>
          <a:ln>
            <a:solidFill>
              <a:srgbClr val="0079C1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sz="1400" b="1" dirty="0" err="1" smtClean="0">
                <a:solidFill>
                  <a:srgbClr val="005A9B"/>
                </a:solidFill>
                <a:latin typeface="+mn-lt"/>
              </a:rPr>
              <a:t>Dissemination</a:t>
            </a:r>
            <a:endParaRPr lang="sr-Latn-RS" sz="1400" b="1" dirty="0">
              <a:solidFill>
                <a:srgbClr val="005A9B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057599" y="5670655"/>
            <a:ext cx="1276887" cy="307777"/>
          </a:xfrm>
          <a:prstGeom prst="rect">
            <a:avLst/>
          </a:prstGeom>
          <a:ln>
            <a:solidFill>
              <a:srgbClr val="0079C1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sz="1400" b="1" dirty="0" err="1" smtClean="0">
                <a:solidFill>
                  <a:srgbClr val="005A9B"/>
                </a:solidFill>
                <a:latin typeface="+mn-lt"/>
              </a:rPr>
              <a:t>Management</a:t>
            </a:r>
            <a:endParaRPr lang="sr-Latn-RS" sz="1400" b="1" dirty="0">
              <a:solidFill>
                <a:srgbClr val="005A9B"/>
              </a:solidFill>
              <a:latin typeface="+mn-lt"/>
            </a:endParaRPr>
          </a:p>
        </p:txBody>
      </p:sp>
      <p:pic>
        <p:nvPicPr>
          <p:cNvPr id="1026" name="Picture 2" descr="http://www.clker.com/cliparts/z/g/U/q/e/l/check-mark-h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6445" y="1554764"/>
            <a:ext cx="805814" cy="748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183269" y="2411632"/>
            <a:ext cx="493709" cy="30777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R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30C2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C3.</a:t>
            </a: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rgbClr val="C30C2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3367" y="3025969"/>
            <a:ext cx="836140" cy="30777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R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30C2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C4.1</a:t>
            </a:r>
            <a:r>
              <a:rPr kumimoji="0" lang="sr-Latn-R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30C2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rgbClr val="C30C2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9069" y="3862806"/>
            <a:ext cx="588758" cy="30777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R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30C2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C4.2</a:t>
            </a:r>
            <a:r>
              <a:rPr kumimoji="0" lang="sr-Latn-R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30C2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rgbClr val="C30C2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86828" y="2343745"/>
            <a:ext cx="7387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sz="1400" b="1" dirty="0" err="1">
                <a:latin typeface="+mn-lt"/>
              </a:rPr>
              <a:t>Workshop</a:t>
            </a:r>
            <a:r>
              <a:rPr lang="sr-Latn-RS" sz="1400" b="1" dirty="0">
                <a:latin typeface="+mn-lt"/>
              </a:rPr>
              <a:t> on </a:t>
            </a:r>
            <a:r>
              <a:rPr lang="en-US" sz="1400" b="1" dirty="0">
                <a:latin typeface="+mn-lt"/>
              </a:rPr>
              <a:t>best</a:t>
            </a:r>
            <a:r>
              <a:rPr lang="sr-Latn-RS" sz="1400" b="1" dirty="0">
                <a:latin typeface="+mn-lt"/>
              </a:rPr>
              <a:t> </a:t>
            </a:r>
            <a:r>
              <a:rPr lang="sr-Latn-RS" sz="1400" b="1" dirty="0" err="1">
                <a:latin typeface="+mn-lt"/>
              </a:rPr>
              <a:t>practices</a:t>
            </a:r>
            <a:r>
              <a:rPr lang="sr-Latn-RS" sz="1400" b="1" dirty="0">
                <a:latin typeface="+mn-lt"/>
              </a:rPr>
              <a:t> in </a:t>
            </a:r>
            <a:r>
              <a:rPr lang="sr-Latn-RS" sz="1400" b="1" dirty="0" err="1">
                <a:latin typeface="+mn-lt"/>
              </a:rPr>
              <a:t>building</a:t>
            </a:r>
            <a:r>
              <a:rPr lang="sr-Latn-RS" sz="1400" b="1" dirty="0">
                <a:latin typeface="+mn-lt"/>
              </a:rPr>
              <a:t> </a:t>
            </a:r>
            <a:r>
              <a:rPr lang="sr-Latn-RS" sz="1400" b="1" dirty="0" err="1">
                <a:latin typeface="+mn-lt"/>
              </a:rPr>
              <a:t>institutional</a:t>
            </a:r>
            <a:r>
              <a:rPr lang="sr-Latn-RS" sz="1400" b="1" dirty="0">
                <a:latin typeface="+mn-lt"/>
              </a:rPr>
              <a:t> </a:t>
            </a:r>
            <a:r>
              <a:rPr lang="sr-Latn-RS" sz="1400" b="1" dirty="0" err="1">
                <a:latin typeface="+mn-lt"/>
              </a:rPr>
              <a:t>capacities</a:t>
            </a:r>
            <a:r>
              <a:rPr lang="sr-Latn-RS" sz="1400" b="1" dirty="0">
                <a:latin typeface="+mn-lt"/>
              </a:rPr>
              <a:t> for </a:t>
            </a:r>
            <a:r>
              <a:rPr lang="sr-Latn-RS" sz="1400" b="1" dirty="0" err="1">
                <a:latin typeface="+mn-lt"/>
              </a:rPr>
              <a:t>participation</a:t>
            </a:r>
            <a:r>
              <a:rPr lang="sr-Latn-RS" sz="1400" b="1" dirty="0">
                <a:latin typeface="+mn-lt"/>
              </a:rPr>
              <a:t> </a:t>
            </a:r>
            <a:r>
              <a:rPr lang="sr-Latn-RS" sz="1400" b="1" dirty="0" err="1">
                <a:latin typeface="+mn-lt"/>
              </a:rPr>
              <a:t>within</a:t>
            </a:r>
            <a:r>
              <a:rPr lang="sr-Latn-RS" sz="1400" b="1" dirty="0">
                <a:latin typeface="+mn-lt"/>
              </a:rPr>
              <a:t> </a:t>
            </a:r>
            <a:r>
              <a:rPr lang="sr-Latn-RS" sz="1400" b="1" dirty="0" smtClean="0">
                <a:latin typeface="+mn-lt"/>
              </a:rPr>
              <a:t>ERA</a:t>
            </a:r>
          </a:p>
          <a:p>
            <a:pPr lvl="0"/>
            <a:r>
              <a:rPr lang="sr-Latn-RS" sz="1400" dirty="0">
                <a:solidFill>
                  <a:prstClr val="black"/>
                </a:solidFill>
                <a:latin typeface="Calibri"/>
              </a:rPr>
              <a:t>-    </a:t>
            </a:r>
            <a:r>
              <a:rPr lang="en-US" sz="1400" dirty="0">
                <a:solidFill>
                  <a:prstClr val="black"/>
                </a:solidFill>
                <a:latin typeface="Calibri"/>
              </a:rPr>
              <a:t>Recommendations</a:t>
            </a:r>
            <a:r>
              <a:rPr lang="sr-Latn-RS" sz="1400" dirty="0">
                <a:solidFill>
                  <a:prstClr val="black"/>
                </a:solidFill>
                <a:latin typeface="Calibri"/>
              </a:rPr>
              <a:t> on talent </a:t>
            </a:r>
            <a:r>
              <a:rPr lang="sr-Latn-RS" sz="1400" dirty="0" err="1">
                <a:solidFill>
                  <a:prstClr val="black"/>
                </a:solidFill>
                <a:latin typeface="Calibri"/>
              </a:rPr>
              <a:t>development</a:t>
            </a:r>
            <a:r>
              <a:rPr lang="en-US" sz="1400" dirty="0">
                <a:solidFill>
                  <a:prstClr val="black"/>
                </a:solidFill>
                <a:latin typeface="Calibri"/>
              </a:rPr>
              <a:t> from</a:t>
            </a:r>
            <a:r>
              <a:rPr lang="sr-Latn-RS" sz="1400" dirty="0">
                <a:solidFill>
                  <a:prstClr val="black"/>
                </a:solidFill>
                <a:latin typeface="Calibri"/>
              </a:rPr>
              <a:t> a </a:t>
            </a:r>
            <a:r>
              <a:rPr lang="sr-Latn-RS" sz="1400" dirty="0" err="1">
                <a:solidFill>
                  <a:prstClr val="black"/>
                </a:solidFill>
                <a:latin typeface="Calibri"/>
              </a:rPr>
              <a:t>big</a:t>
            </a:r>
            <a:r>
              <a:rPr lang="en-US" sz="1400" dirty="0">
                <a:solidFill>
                  <a:prstClr val="black"/>
                </a:solidFill>
                <a:latin typeface="Calibri"/>
              </a:rPr>
              <a:t> </a:t>
            </a:r>
            <a:r>
              <a:rPr lang="sr-Latn-RS" sz="1400" dirty="0">
                <a:solidFill>
                  <a:prstClr val="black"/>
                </a:solidFill>
                <a:latin typeface="Calibri"/>
              </a:rPr>
              <a:t>e</a:t>
            </a:r>
            <a:r>
              <a:rPr lang="en-US" sz="1400" dirty="0" err="1">
                <a:solidFill>
                  <a:prstClr val="black"/>
                </a:solidFill>
                <a:latin typeface="Calibri"/>
              </a:rPr>
              <a:t>mployer’s</a:t>
            </a:r>
            <a:r>
              <a:rPr lang="en-US" sz="1400" dirty="0">
                <a:solidFill>
                  <a:prstClr val="black"/>
                </a:solidFill>
                <a:latin typeface="Calibri"/>
              </a:rPr>
              <a:t> point of view</a:t>
            </a:r>
            <a:r>
              <a:rPr lang="sr-Latn-RS" sz="1400" dirty="0" smtClean="0">
                <a:solidFill>
                  <a:prstClr val="black"/>
                </a:solidFill>
                <a:latin typeface="Calibri"/>
              </a:rPr>
              <a:t>;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824897" y="2964414"/>
            <a:ext cx="747424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sz="1400" b="1" dirty="0" err="1">
                <a:latin typeface="+mn-lt"/>
              </a:rPr>
              <a:t>Making</a:t>
            </a:r>
            <a:r>
              <a:rPr lang="en-US" sz="1400" b="1" dirty="0">
                <a:latin typeface="+mn-lt"/>
              </a:rPr>
              <a:t> a s</a:t>
            </a:r>
            <a:r>
              <a:rPr lang="sr-Latn-RS" sz="1400" b="1" dirty="0">
                <a:latin typeface="+mn-lt"/>
              </a:rPr>
              <a:t>et of </a:t>
            </a:r>
            <a:r>
              <a:rPr lang="sr-Latn-RS" sz="1400" b="1" dirty="0" err="1">
                <a:latin typeface="+mn-lt"/>
              </a:rPr>
              <a:t>recommendations</a:t>
            </a:r>
            <a:r>
              <a:rPr lang="sr-Latn-RS" sz="1400" b="1" dirty="0">
                <a:latin typeface="+mn-lt"/>
              </a:rPr>
              <a:t> for university </a:t>
            </a:r>
            <a:r>
              <a:rPr lang="sr-Latn-RS" sz="1400" b="1" dirty="0" err="1">
                <a:latin typeface="+mn-lt"/>
              </a:rPr>
              <a:t>research</a:t>
            </a:r>
            <a:r>
              <a:rPr lang="sr-Latn-RS" sz="1400" b="1" dirty="0">
                <a:latin typeface="+mn-lt"/>
              </a:rPr>
              <a:t> </a:t>
            </a:r>
            <a:r>
              <a:rPr lang="sr-Latn-RS" sz="1400" b="1" dirty="0" err="1">
                <a:latin typeface="+mn-lt"/>
              </a:rPr>
              <a:t>management</a:t>
            </a:r>
            <a:r>
              <a:rPr lang="sr-Latn-RS" sz="1400" b="1" dirty="0">
                <a:latin typeface="+mn-lt"/>
              </a:rPr>
              <a:t> </a:t>
            </a:r>
            <a:r>
              <a:rPr lang="sr-Latn-RS" sz="1400" b="1" dirty="0" err="1">
                <a:latin typeface="+mn-lt"/>
              </a:rPr>
              <a:t>and</a:t>
            </a:r>
            <a:r>
              <a:rPr lang="sr-Latn-RS" sz="1400" b="1" dirty="0">
                <a:latin typeface="+mn-lt"/>
              </a:rPr>
              <a:t> talent </a:t>
            </a:r>
            <a:r>
              <a:rPr lang="sr-Latn-RS" sz="1400" b="1" dirty="0" err="1">
                <a:latin typeface="+mn-lt"/>
              </a:rPr>
              <a:t>development</a:t>
            </a:r>
            <a:endParaRPr lang="en-US" sz="1400" b="1" dirty="0">
              <a:latin typeface="+mn-lt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400" dirty="0">
                <a:latin typeface="+mn-lt"/>
              </a:rPr>
              <a:t>Participation in </a:t>
            </a:r>
            <a:r>
              <a:rPr lang="sr-Latn-RS" sz="1400" dirty="0">
                <a:latin typeface="+mn-lt"/>
              </a:rPr>
              <a:t> a set of </a:t>
            </a:r>
            <a:r>
              <a:rPr lang="en-US" sz="1400" dirty="0">
                <a:latin typeface="+mn-lt"/>
              </a:rPr>
              <a:t>University Working Group</a:t>
            </a:r>
            <a:r>
              <a:rPr lang="sr-Latn-RS" sz="1400" dirty="0">
                <a:latin typeface="+mn-lt"/>
              </a:rPr>
              <a:t>s</a:t>
            </a:r>
            <a:r>
              <a:rPr lang="en-US" sz="1400" dirty="0">
                <a:latin typeface="+mn-lt"/>
              </a:rPr>
              <a:t> </a:t>
            </a:r>
            <a:r>
              <a:rPr lang="sr-Latn-RS" sz="1400" dirty="0">
                <a:latin typeface="+mn-lt"/>
              </a:rPr>
              <a:t>-</a:t>
            </a:r>
            <a:r>
              <a:rPr lang="en-US" sz="1400" dirty="0">
                <a:latin typeface="+mn-lt"/>
              </a:rPr>
              <a:t> Recommendations</a:t>
            </a:r>
            <a:r>
              <a:rPr lang="sr-Latn-RS" sz="1400" dirty="0">
                <a:latin typeface="+mn-lt"/>
              </a:rPr>
              <a:t> on talent </a:t>
            </a:r>
            <a:r>
              <a:rPr lang="sr-Latn-RS" sz="1400" dirty="0" err="1">
                <a:latin typeface="+mn-lt"/>
              </a:rPr>
              <a:t>development</a:t>
            </a:r>
            <a:r>
              <a:rPr lang="en-US" sz="1400" dirty="0">
                <a:latin typeface="+mn-lt"/>
              </a:rPr>
              <a:t> </a:t>
            </a:r>
            <a:r>
              <a:rPr lang="en-US" sz="1400" dirty="0" smtClean="0">
                <a:latin typeface="+mn-lt"/>
              </a:rPr>
              <a:t>from</a:t>
            </a:r>
            <a:r>
              <a:rPr lang="sr-Latn-RS" sz="1400" dirty="0" smtClean="0">
                <a:latin typeface="+mn-lt"/>
              </a:rPr>
              <a:t> </a:t>
            </a:r>
            <a:r>
              <a:rPr lang="sr-Latn-RS" sz="1400" dirty="0">
                <a:latin typeface="+mn-lt"/>
              </a:rPr>
              <a:t>a </a:t>
            </a:r>
            <a:r>
              <a:rPr lang="sr-Latn-RS" sz="1400" dirty="0" err="1">
                <a:latin typeface="+mn-lt"/>
              </a:rPr>
              <a:t>big</a:t>
            </a:r>
            <a:r>
              <a:rPr lang="en-US" sz="1400" dirty="0">
                <a:latin typeface="+mn-lt"/>
              </a:rPr>
              <a:t> </a:t>
            </a:r>
            <a:r>
              <a:rPr lang="sr-Latn-RS" sz="1400" dirty="0">
                <a:latin typeface="+mn-lt"/>
              </a:rPr>
              <a:t>e</a:t>
            </a:r>
            <a:r>
              <a:rPr lang="en-US" sz="1400" dirty="0" err="1" smtClean="0">
                <a:latin typeface="+mn-lt"/>
              </a:rPr>
              <a:t>mployer’s</a:t>
            </a:r>
            <a:r>
              <a:rPr lang="en-US" sz="1400" dirty="0" smtClean="0">
                <a:latin typeface="+mn-lt"/>
              </a:rPr>
              <a:t> point of view</a:t>
            </a:r>
            <a:r>
              <a:rPr lang="sr-Latn-RS" sz="1400" dirty="0" smtClean="0">
                <a:latin typeface="+mn-lt"/>
              </a:rPr>
              <a:t>;</a:t>
            </a:r>
            <a:endParaRPr lang="en-US" sz="1400" dirty="0">
              <a:latin typeface="+mn-lt"/>
            </a:endParaRPr>
          </a:p>
        </p:txBody>
      </p:sp>
      <p:sp>
        <p:nvSpPr>
          <p:cNvPr id="38" name="Frame 37"/>
          <p:cNvSpPr/>
          <p:nvPr/>
        </p:nvSpPr>
        <p:spPr>
          <a:xfrm>
            <a:off x="101946" y="2372697"/>
            <a:ext cx="605881" cy="349034"/>
          </a:xfrm>
          <a:prstGeom prst="frame">
            <a:avLst/>
          </a:prstGeom>
          <a:solidFill>
            <a:srgbClr val="C30C2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Frame 38"/>
          <p:cNvSpPr/>
          <p:nvPr/>
        </p:nvSpPr>
        <p:spPr>
          <a:xfrm>
            <a:off x="112888" y="3025969"/>
            <a:ext cx="605881" cy="349034"/>
          </a:xfrm>
          <a:prstGeom prst="frame">
            <a:avLst/>
          </a:prstGeom>
          <a:solidFill>
            <a:srgbClr val="C30C2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Frame 39"/>
          <p:cNvSpPr/>
          <p:nvPr/>
        </p:nvSpPr>
        <p:spPr>
          <a:xfrm>
            <a:off x="114952" y="3821549"/>
            <a:ext cx="605881" cy="349034"/>
          </a:xfrm>
          <a:prstGeom prst="frame">
            <a:avLst/>
          </a:prstGeom>
          <a:solidFill>
            <a:srgbClr val="C30C2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59628" y="3826891"/>
            <a:ext cx="780478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sz="1400" b="1" dirty="0" err="1">
                <a:latin typeface="+mn-lt"/>
              </a:rPr>
              <a:t>Organizing</a:t>
            </a:r>
            <a:r>
              <a:rPr lang="sr-Latn-RS" sz="1400" b="1" dirty="0">
                <a:latin typeface="+mn-lt"/>
              </a:rPr>
              <a:t> </a:t>
            </a:r>
            <a:r>
              <a:rPr lang="sr-Latn-RS" sz="1400" b="1" dirty="0" err="1">
                <a:latin typeface="+mn-lt"/>
              </a:rPr>
              <a:t>three</a:t>
            </a:r>
            <a:r>
              <a:rPr lang="sr-Latn-RS" sz="1400" b="1" dirty="0">
                <a:latin typeface="+mn-lt"/>
              </a:rPr>
              <a:t> </a:t>
            </a:r>
            <a:r>
              <a:rPr lang="sr-Latn-RS" sz="1400" b="1" dirty="0" err="1">
                <a:latin typeface="+mn-lt"/>
              </a:rPr>
              <a:t>seminars</a:t>
            </a:r>
            <a:r>
              <a:rPr lang="sr-Latn-RS" sz="1400" b="1" dirty="0">
                <a:latin typeface="+mn-lt"/>
              </a:rPr>
              <a:t> on </a:t>
            </a:r>
            <a:r>
              <a:rPr lang="sr-Latn-RS" sz="1400" b="1" dirty="0" err="1">
                <a:latin typeface="+mn-lt"/>
              </a:rPr>
              <a:t>internationally</a:t>
            </a:r>
            <a:r>
              <a:rPr lang="sr-Latn-RS" sz="1400" b="1" dirty="0">
                <a:latin typeface="+mn-lt"/>
              </a:rPr>
              <a:t> </a:t>
            </a:r>
            <a:r>
              <a:rPr lang="sr-Latn-RS" sz="1400" b="1" dirty="0" err="1">
                <a:latin typeface="+mn-lt"/>
              </a:rPr>
              <a:t>related</a:t>
            </a:r>
            <a:r>
              <a:rPr lang="sr-Latn-RS" sz="1400" b="1" dirty="0">
                <a:latin typeface="+mn-lt"/>
              </a:rPr>
              <a:t> </a:t>
            </a:r>
            <a:r>
              <a:rPr lang="sr-Latn-RS" sz="1400" b="1" dirty="0" err="1">
                <a:latin typeface="+mn-lt"/>
              </a:rPr>
              <a:t>competences</a:t>
            </a:r>
            <a:r>
              <a:rPr lang="sr-Latn-RS" sz="1400" b="1" dirty="0">
                <a:latin typeface="+mn-lt"/>
              </a:rPr>
              <a:t> of </a:t>
            </a:r>
            <a:r>
              <a:rPr lang="sr-Latn-RS" sz="1400" b="1" dirty="0" err="1">
                <a:latin typeface="+mn-lt"/>
              </a:rPr>
              <a:t>graduates</a:t>
            </a:r>
            <a:r>
              <a:rPr lang="sr-Latn-RS" sz="1400" b="1" dirty="0">
                <a:latin typeface="+mn-lt"/>
              </a:rPr>
              <a:t> </a:t>
            </a:r>
            <a:r>
              <a:rPr lang="sr-Latn-RS" sz="1400" b="1" dirty="0" err="1">
                <a:latin typeface="+mn-lt"/>
              </a:rPr>
              <a:t>relevant</a:t>
            </a:r>
            <a:r>
              <a:rPr lang="sr-Latn-RS" sz="1400" b="1" dirty="0">
                <a:latin typeface="+mn-lt"/>
              </a:rPr>
              <a:t> to </a:t>
            </a:r>
            <a:r>
              <a:rPr lang="sr-Latn-RS" sz="1400" b="1" dirty="0" err="1">
                <a:latin typeface="+mn-lt"/>
              </a:rPr>
              <a:t>employers</a:t>
            </a:r>
            <a:endParaRPr lang="en-US" sz="1400" b="1" dirty="0">
              <a:latin typeface="+mn-lt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400" dirty="0">
                <a:latin typeface="+mn-lt"/>
              </a:rPr>
              <a:t>One seminar each project year on internationally related competences needed for graduate’s entry into labour </a:t>
            </a:r>
            <a:r>
              <a:rPr lang="en-US" sz="1400" dirty="0" err="1">
                <a:latin typeface="+mn-lt"/>
              </a:rPr>
              <a:t>marke</a:t>
            </a:r>
            <a:r>
              <a:rPr lang="sr-Latn-RS" sz="1400" dirty="0">
                <a:latin typeface="+mn-lt"/>
              </a:rPr>
              <a:t>t;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400" dirty="0" smtClean="0">
                <a:latin typeface="+mn-lt"/>
              </a:rPr>
              <a:t>Presentations </a:t>
            </a:r>
            <a:r>
              <a:rPr lang="en-US" sz="1400" dirty="0">
                <a:latin typeface="+mn-lt"/>
              </a:rPr>
              <a:t>by NIS top and middle management with international background and </a:t>
            </a:r>
            <a:r>
              <a:rPr lang="en-US" sz="1400" dirty="0" smtClean="0">
                <a:latin typeface="+mn-lt"/>
              </a:rPr>
              <a:t>experience</a:t>
            </a:r>
            <a:r>
              <a:rPr lang="sr-Latn-RS" sz="1400" dirty="0">
                <a:latin typeface="+mn-lt"/>
              </a:rPr>
              <a:t>;</a:t>
            </a:r>
            <a:endParaRPr lang="sr-Latn-RS" sz="1400" dirty="0" smtClean="0">
              <a:latin typeface="+mn-lt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sr-Latn-RS" sz="1400" dirty="0" err="1" smtClean="0">
                <a:latin typeface="+mn-lt"/>
              </a:rPr>
              <a:t>Employer’s</a:t>
            </a:r>
            <a:r>
              <a:rPr lang="sr-Latn-RS" sz="1400" dirty="0" smtClean="0">
                <a:latin typeface="+mn-lt"/>
              </a:rPr>
              <a:t> </a:t>
            </a:r>
            <a:r>
              <a:rPr lang="sr-Latn-RS" sz="1400" dirty="0" err="1">
                <a:latin typeface="+mn-lt"/>
              </a:rPr>
              <a:t>point</a:t>
            </a:r>
            <a:r>
              <a:rPr lang="sr-Latn-RS" sz="1400" dirty="0">
                <a:latin typeface="+mn-lt"/>
              </a:rPr>
              <a:t> of </a:t>
            </a:r>
            <a:r>
              <a:rPr lang="sr-Latn-RS" sz="1400" dirty="0" err="1">
                <a:latin typeface="+mn-lt"/>
              </a:rPr>
              <a:t>view</a:t>
            </a:r>
            <a:r>
              <a:rPr lang="sr-Latn-RS" sz="1400" dirty="0">
                <a:latin typeface="+mn-lt"/>
              </a:rPr>
              <a:t>; </a:t>
            </a:r>
            <a:endParaRPr lang="en-US" sz="1400" dirty="0">
              <a:latin typeface="+mn-lt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sr-Latn-RS" sz="1400" dirty="0" err="1" smtClean="0">
                <a:latin typeface="+mn-lt"/>
              </a:rPr>
              <a:t>Seminars</a:t>
            </a:r>
            <a:r>
              <a:rPr lang="sr-Latn-RS" sz="1400" dirty="0" smtClean="0">
                <a:latin typeface="+mn-lt"/>
              </a:rPr>
              <a:t> </a:t>
            </a:r>
            <a:r>
              <a:rPr lang="sr-Latn-RS" sz="1400" dirty="0" err="1" smtClean="0">
                <a:latin typeface="+mn-lt"/>
              </a:rPr>
              <a:t>shall</a:t>
            </a:r>
            <a:r>
              <a:rPr lang="sr-Latn-RS" sz="1400" dirty="0" smtClean="0">
                <a:latin typeface="+mn-lt"/>
              </a:rPr>
              <a:t> be </a:t>
            </a:r>
            <a:r>
              <a:rPr lang="sr-Latn-RS" sz="1400" dirty="0" err="1" smtClean="0">
                <a:latin typeface="+mn-lt"/>
              </a:rPr>
              <a:t>held</a:t>
            </a:r>
            <a:r>
              <a:rPr lang="sr-Latn-RS" sz="1400" dirty="0" smtClean="0">
                <a:latin typeface="+mn-lt"/>
              </a:rPr>
              <a:t> in the </a:t>
            </a:r>
            <a:r>
              <a:rPr lang="sr-Latn-RS" sz="1400" dirty="0" err="1" smtClean="0">
                <a:latin typeface="+mn-lt"/>
              </a:rPr>
              <a:t>cities</a:t>
            </a:r>
            <a:r>
              <a:rPr lang="sr-Latn-RS" sz="1400" dirty="0" smtClean="0">
                <a:latin typeface="+mn-lt"/>
              </a:rPr>
              <a:t> of Novi Sad, </a:t>
            </a:r>
            <a:r>
              <a:rPr lang="sr-Latn-RS" sz="1400" dirty="0" err="1" smtClean="0">
                <a:latin typeface="+mn-lt"/>
              </a:rPr>
              <a:t>Belgrade</a:t>
            </a:r>
            <a:r>
              <a:rPr lang="sr-Latn-RS" sz="1400" dirty="0" smtClean="0">
                <a:latin typeface="+mn-lt"/>
              </a:rPr>
              <a:t> </a:t>
            </a:r>
            <a:r>
              <a:rPr lang="sr-Latn-RS" sz="1400" dirty="0" err="1" smtClean="0">
                <a:latin typeface="+mn-lt"/>
              </a:rPr>
              <a:t>and</a:t>
            </a:r>
            <a:r>
              <a:rPr lang="sr-Latn-RS" sz="1400" dirty="0" smtClean="0">
                <a:latin typeface="+mn-lt"/>
              </a:rPr>
              <a:t> Niš, for </a:t>
            </a:r>
            <a:r>
              <a:rPr lang="sr-Latn-RS" sz="1400" dirty="0" err="1" smtClean="0">
                <a:latin typeface="+mn-lt"/>
              </a:rPr>
              <a:t>app</a:t>
            </a:r>
            <a:r>
              <a:rPr lang="sr-Latn-RS" sz="1400" dirty="0" smtClean="0">
                <a:latin typeface="+mn-lt"/>
              </a:rPr>
              <a:t>. 150 university </a:t>
            </a:r>
            <a:r>
              <a:rPr lang="sr-Latn-RS" sz="1400" dirty="0" err="1" smtClean="0">
                <a:latin typeface="+mn-lt"/>
              </a:rPr>
              <a:t>students</a:t>
            </a:r>
            <a:r>
              <a:rPr lang="sr-Latn-RS" sz="1400" dirty="0" smtClean="0">
                <a:latin typeface="+mn-lt"/>
              </a:rPr>
              <a:t> </a:t>
            </a:r>
            <a:r>
              <a:rPr lang="sr-Latn-RS" sz="1400" dirty="0" err="1" smtClean="0">
                <a:latin typeface="+mn-lt"/>
              </a:rPr>
              <a:t>per</a:t>
            </a:r>
            <a:r>
              <a:rPr lang="sr-Latn-RS" sz="1400" dirty="0" smtClean="0">
                <a:latin typeface="+mn-lt"/>
              </a:rPr>
              <a:t> seminar;</a:t>
            </a:r>
            <a:endParaRPr lang="en-US" sz="1400" dirty="0">
              <a:latin typeface="+mn-lt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429536" y="6051222"/>
            <a:ext cx="21015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sz="1400" b="1" dirty="0" smtClean="0">
                <a:latin typeface="+mn-lt"/>
              </a:rPr>
              <a:t>D1. </a:t>
            </a:r>
            <a:r>
              <a:rPr lang="sr-Latn-RS" sz="1400" dirty="0" err="1" smtClean="0">
                <a:latin typeface="+mn-lt"/>
              </a:rPr>
              <a:t>Participation</a:t>
            </a:r>
            <a:r>
              <a:rPr lang="sr-Latn-RS" sz="1400" dirty="0" smtClean="0">
                <a:latin typeface="+mn-lt"/>
              </a:rPr>
              <a:t> in 2 </a:t>
            </a:r>
            <a:r>
              <a:rPr lang="sr-Latn-RS" sz="1400" dirty="0" err="1" smtClean="0">
                <a:latin typeface="+mn-lt"/>
              </a:rPr>
              <a:t>dissemination</a:t>
            </a:r>
            <a:endParaRPr lang="sr-Latn-RS" sz="1400" dirty="0" smtClean="0">
              <a:latin typeface="+mn-lt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sz="1400" dirty="0" smtClean="0">
                <a:latin typeface="+mn-lt"/>
              </a:rPr>
              <a:t> </a:t>
            </a:r>
            <a:r>
              <a:rPr lang="sr-Latn-RS" sz="1400" dirty="0" err="1" smtClean="0">
                <a:latin typeface="+mn-lt"/>
              </a:rPr>
              <a:t>conferences</a:t>
            </a:r>
            <a:endParaRPr lang="en-US" sz="1400" dirty="0">
              <a:latin typeface="+mn-lt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531135" y="6051222"/>
            <a:ext cx="25693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sz="1400" b="1" dirty="0" smtClean="0">
                <a:latin typeface="+mn-lt"/>
              </a:rPr>
              <a:t>M2</a:t>
            </a:r>
            <a:r>
              <a:rPr lang="sr-Latn-RS" sz="1400" dirty="0" smtClean="0">
                <a:latin typeface="+mn-lt"/>
              </a:rPr>
              <a:t>. </a:t>
            </a:r>
            <a:r>
              <a:rPr lang="sr-Latn-RS" sz="1400" dirty="0" err="1" smtClean="0">
                <a:latin typeface="+mn-lt"/>
              </a:rPr>
              <a:t>Participation</a:t>
            </a:r>
            <a:r>
              <a:rPr lang="sr-Latn-RS" sz="1400" dirty="0" smtClean="0">
                <a:latin typeface="+mn-lt"/>
              </a:rPr>
              <a:t> in </a:t>
            </a:r>
            <a:r>
              <a:rPr lang="sr-Latn-RS" sz="1400" dirty="0" err="1" smtClean="0">
                <a:latin typeface="+mn-lt"/>
              </a:rPr>
              <a:t>Kick</a:t>
            </a:r>
            <a:r>
              <a:rPr lang="sr-Latn-RS" sz="1400" dirty="0" smtClean="0">
                <a:latin typeface="+mn-lt"/>
              </a:rPr>
              <a:t>-</a:t>
            </a:r>
            <a:r>
              <a:rPr lang="sr-Latn-RS" sz="1400" dirty="0" err="1" smtClean="0">
                <a:latin typeface="+mn-lt"/>
              </a:rPr>
              <a:t>Off</a:t>
            </a:r>
            <a:r>
              <a:rPr lang="sr-Latn-RS" sz="1400" dirty="0" smtClean="0">
                <a:latin typeface="+mn-lt"/>
              </a:rPr>
              <a:t> </a:t>
            </a:r>
            <a:r>
              <a:rPr lang="sr-Latn-RS" sz="1400" dirty="0" err="1" smtClean="0">
                <a:latin typeface="+mn-lt"/>
              </a:rPr>
              <a:t>and</a:t>
            </a:r>
            <a:endParaRPr lang="sr-Latn-RS" sz="1400" dirty="0" smtClean="0">
              <a:latin typeface="+mn-lt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sz="1400" dirty="0" smtClean="0">
                <a:latin typeface="+mn-lt"/>
              </a:rPr>
              <a:t> </a:t>
            </a:r>
            <a:r>
              <a:rPr lang="sr-Latn-RS" sz="1400" dirty="0" err="1" smtClean="0">
                <a:latin typeface="+mn-lt"/>
              </a:rPr>
              <a:t>Consortium</a:t>
            </a:r>
            <a:r>
              <a:rPr lang="sr-Latn-RS" sz="1400" dirty="0" smtClean="0">
                <a:latin typeface="+mn-lt"/>
              </a:rPr>
              <a:t> </a:t>
            </a:r>
            <a:r>
              <a:rPr lang="sr-Latn-RS" sz="1400" dirty="0" err="1" smtClean="0">
                <a:latin typeface="+mn-lt"/>
              </a:rPr>
              <a:t>Meetings</a:t>
            </a:r>
            <a:endParaRPr lang="en-US" sz="1400" dirty="0"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48172" y="5670655"/>
            <a:ext cx="620536" cy="3385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R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WP2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42544" y="5613260"/>
            <a:ext cx="2347261" cy="523220"/>
          </a:xfrm>
          <a:prstGeom prst="rect">
            <a:avLst/>
          </a:prstGeom>
          <a:ln>
            <a:solidFill>
              <a:srgbClr val="005A9B"/>
            </a:solidFill>
          </a:ln>
        </p:spPr>
        <p:txBody>
          <a:bodyPr wrap="square">
            <a:spAutoFit/>
          </a:bodyPr>
          <a:lstStyle/>
          <a:p>
            <a:r>
              <a:rPr lang="sr-Latn-RS" sz="1400" b="1" dirty="0" err="1">
                <a:solidFill>
                  <a:srgbClr val="005A9B"/>
                </a:solidFill>
                <a:latin typeface="Calibri"/>
              </a:rPr>
              <a:t>Advancement</a:t>
            </a:r>
            <a:r>
              <a:rPr lang="sr-Latn-RS" sz="1400" b="1" dirty="0">
                <a:solidFill>
                  <a:srgbClr val="005A9B"/>
                </a:solidFill>
                <a:latin typeface="Calibri"/>
              </a:rPr>
              <a:t> of universit</a:t>
            </a:r>
            <a:r>
              <a:rPr lang="sr-Latn-RS" sz="1400" b="1" dirty="0">
                <a:ln>
                  <a:solidFill>
                    <a:srgbClr val="005A9B"/>
                  </a:solidFill>
                </a:ln>
                <a:solidFill>
                  <a:srgbClr val="005A9B"/>
                </a:solidFill>
                <a:latin typeface="Calibri"/>
              </a:rPr>
              <a:t>y</a:t>
            </a:r>
            <a:r>
              <a:rPr lang="sr-Latn-RS" sz="1400" b="1" dirty="0">
                <a:solidFill>
                  <a:srgbClr val="005A9B"/>
                </a:solidFill>
                <a:latin typeface="Calibri"/>
              </a:rPr>
              <a:t> </a:t>
            </a:r>
            <a:r>
              <a:rPr lang="sr-Latn-RS" sz="1400" b="1" dirty="0" err="1">
                <a:solidFill>
                  <a:srgbClr val="005A9B"/>
                </a:solidFill>
                <a:latin typeface="Calibri"/>
              </a:rPr>
              <a:t>integrative</a:t>
            </a:r>
            <a:r>
              <a:rPr lang="sr-Latn-RS" sz="1400" b="1" dirty="0">
                <a:solidFill>
                  <a:srgbClr val="005A9B"/>
                </a:solidFill>
                <a:latin typeface="Calibri"/>
              </a:rPr>
              <a:t> </a:t>
            </a:r>
            <a:r>
              <a:rPr lang="sr-Latn-RS" sz="1400" b="1" dirty="0" err="1">
                <a:solidFill>
                  <a:srgbClr val="005A9B"/>
                </a:solidFill>
                <a:latin typeface="Calibri"/>
              </a:rPr>
              <a:t>function</a:t>
            </a:r>
            <a:r>
              <a:rPr lang="sr-Latn-RS" sz="1400" b="1" dirty="0">
                <a:solidFill>
                  <a:srgbClr val="005A9B"/>
                </a:solidFill>
                <a:latin typeface="Calibri"/>
              </a:rPr>
              <a:t> 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586273" y="6125505"/>
            <a:ext cx="25517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sz="1400" b="1" dirty="0" err="1" smtClean="0">
                <a:latin typeface="+mn-lt"/>
              </a:rPr>
              <a:t>B1.1</a:t>
            </a:r>
            <a:r>
              <a:rPr lang="sr-Latn-RS" sz="1400" b="1" dirty="0" smtClean="0">
                <a:latin typeface="+mn-lt"/>
              </a:rPr>
              <a:t>. </a:t>
            </a:r>
            <a:r>
              <a:rPr lang="sr-Latn-RS" sz="1400" dirty="0" err="1" smtClean="0">
                <a:latin typeface="+mn-lt"/>
              </a:rPr>
              <a:t>Participation</a:t>
            </a:r>
            <a:r>
              <a:rPr lang="sr-Latn-RS" sz="1400" dirty="0" smtClean="0">
                <a:latin typeface="+mn-lt"/>
              </a:rPr>
              <a:t> in </a:t>
            </a:r>
            <a:r>
              <a:rPr lang="sr-Latn-RS" sz="1400" dirty="0" err="1" smtClean="0">
                <a:latin typeface="+mn-lt"/>
              </a:rPr>
              <a:t>study</a:t>
            </a:r>
            <a:r>
              <a:rPr lang="sr-Latn-RS" sz="1400" dirty="0" smtClean="0">
                <a:latin typeface="+mn-lt"/>
              </a:rPr>
              <a:t> </a:t>
            </a:r>
            <a:r>
              <a:rPr lang="sr-Latn-RS" sz="1400" dirty="0" err="1" smtClean="0">
                <a:latin typeface="+mn-lt"/>
              </a:rPr>
              <a:t>visit</a:t>
            </a:r>
            <a:r>
              <a:rPr lang="sr-Latn-RS" sz="1400" dirty="0" smtClean="0">
                <a:latin typeface="+mn-lt"/>
              </a:rPr>
              <a:t> to </a:t>
            </a:r>
            <a:r>
              <a:rPr lang="sr-Latn-RS" sz="1400" dirty="0" err="1" smtClean="0">
                <a:latin typeface="+mn-lt"/>
              </a:rPr>
              <a:t>Graz</a:t>
            </a:r>
            <a:endParaRPr lang="en-US" sz="1400" dirty="0">
              <a:latin typeface="+mn-lt"/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>
            <a:off x="8322924" y="2232940"/>
            <a:ext cx="15112" cy="3187902"/>
          </a:xfrm>
          <a:prstGeom prst="line">
            <a:avLst/>
          </a:prstGeom>
          <a:ln>
            <a:solidFill>
              <a:srgbClr val="005A9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8330480" y="2352399"/>
            <a:ext cx="800556" cy="461665"/>
          </a:xfrm>
          <a:prstGeom prst="rect">
            <a:avLst/>
          </a:prstGeom>
          <a:solidFill>
            <a:srgbClr val="005A9B"/>
          </a:solidFill>
          <a:ln>
            <a:solidFill>
              <a:srgbClr val="005A9B"/>
            </a:solidFill>
          </a:ln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Month</a:t>
            </a:r>
            <a:r>
              <a:rPr kumimoji="0" lang="sr-Latn-RS" sz="1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15</a:t>
            </a:r>
            <a:endParaRPr kumimoji="0" lang="en-US" sz="12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306697" y="2990782"/>
            <a:ext cx="857350" cy="461665"/>
          </a:xfrm>
          <a:prstGeom prst="rect">
            <a:avLst/>
          </a:prstGeom>
          <a:solidFill>
            <a:srgbClr val="005A9B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Month</a:t>
            </a:r>
            <a:r>
              <a:rPr kumimoji="0" lang="sr-Latn-RS" sz="1200" b="1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endParaRPr kumimoji="0" lang="sr-Latn-RS" sz="1200" b="1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18 </a:t>
            </a:r>
            <a:r>
              <a:rPr kumimoji="0" lang="sr-Latn-RS" sz="1200" b="1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</a:t>
            </a:r>
            <a:r>
              <a:rPr kumimoji="0" lang="sr-Latn-RS" sz="1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23</a:t>
            </a:r>
            <a:endParaRPr kumimoji="0" lang="en-US" sz="12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8338697" y="3893119"/>
            <a:ext cx="825350" cy="646331"/>
          </a:xfrm>
          <a:prstGeom prst="rect">
            <a:avLst/>
          </a:prstGeom>
          <a:solidFill>
            <a:srgbClr val="005A9B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Month</a:t>
            </a:r>
            <a:r>
              <a:rPr kumimoji="0" lang="sr-Latn-RS" sz="1200" b="1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endParaRPr kumimoji="0" lang="sr-Latn-RS" sz="1200" b="1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11,23 </a:t>
            </a:r>
            <a:r>
              <a:rPr kumimoji="0" lang="sr-Latn-RS" sz="1200" b="1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</a:t>
            </a:r>
            <a:r>
              <a:rPr kumimoji="0" lang="sr-Latn-RS" sz="1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35</a:t>
            </a:r>
            <a:endParaRPr kumimoji="0" lang="en-US" sz="12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8" name="Picture 4" descr="http://ts1.mm.bing.net/th?id=H.4980127476286452&amp;w=113&amp;h=145&amp;c=7&amp;rs=1&amp;pid=1.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189" y="5286291"/>
            <a:ext cx="825350" cy="1059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6167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UUjd1LDcEyW25R94YA7y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 anchor="ctr"/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kern="1200" cap="none" spc="0" normalizeH="0" baseline="0" noProof="0" smtClean="0">
            <a:ln>
              <a:noFill/>
            </a:ln>
            <a:solidFill>
              <a:schemeClr val="tx1">
                <a:tint val="75000"/>
              </a:schemeClr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8059D2D9F70D44A8BD698C10540289" ma:contentTypeVersion="2" ma:contentTypeDescription="Create a new document." ma:contentTypeScope="" ma:versionID="5437c60b91ed06f33b530f3f34017a15">
  <xsd:schema xmlns:xsd="http://www.w3.org/2001/XMLSchema" xmlns:xs="http://www.w3.org/2001/XMLSchema" xmlns:p="http://schemas.microsoft.com/office/2006/metadata/properties" xmlns:ns2="1a6c4ea8-150b-4a35-b711-d2830e28e2dc" xmlns:ns3="47a0427b-d65d-4028-b74f-afa727c4ee8e" targetNamespace="http://schemas.microsoft.com/office/2006/metadata/properties" ma:root="true" ma:fieldsID="145ccdc981752b83ae67590f71f5f015" ns2:_="" ns3:_="">
    <xsd:import namespace="1a6c4ea8-150b-4a35-b711-d2830e28e2dc"/>
    <xsd:import namespace="47a0427b-d65d-4028-b74f-afa727c4ee8e"/>
    <xsd:element name="properties">
      <xsd:complexType>
        <xsd:sequence>
          <xsd:element name="documentManagement">
            <xsd:complexType>
              <xsd:all>
                <xsd:element ref="ns2:redosled" minOccurs="0"/>
                <xsd:element ref="ns2:Grupa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6c4ea8-150b-4a35-b711-d2830e28e2dc" elementFormDefault="qualified">
    <xsd:import namespace="http://schemas.microsoft.com/office/2006/documentManagement/types"/>
    <xsd:import namespace="http://schemas.microsoft.com/office/infopath/2007/PartnerControls"/>
    <xsd:element name="redosled" ma:index="8" nillable="true" ma:displayName="redosled" ma:decimals="0" ma:internalName="redosled">
      <xsd:simpleType>
        <xsd:restriction base="dms:Number"/>
      </xsd:simpleType>
    </xsd:element>
    <xsd:element name="Grupa" ma:index="9" nillable="true" ma:displayName="Група" ma:internalName="Grupa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0427b-d65d-4028-b74f-afa727c4ee8e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dosled xmlns="1a6c4ea8-150b-4a35-b711-d2830e28e2dc" xsi:nil="true"/>
    <Grupa xmlns="1a6c4ea8-150b-4a35-b711-d2830e28e2dc">Шаблони Презентације</Grupa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FC9FC3-6060-41B0-816D-5E68F88D98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6c4ea8-150b-4a35-b711-d2830e28e2dc"/>
    <ds:schemaRef ds:uri="47a0427b-d65d-4028-b74f-afa727c4ee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57DBA5F-DB93-4DE7-A44F-BCAEF9D56F94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93FEF457-26E1-4F59-B963-B70382D9E111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865CEAD3-0BC5-41E7-938D-C256788989B5}">
  <ds:schemaRefs>
    <ds:schemaRef ds:uri="1a6c4ea8-150b-4a35-b711-d2830e28e2dc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47a0427b-d65d-4028-b74f-afa727c4ee8e"/>
    <ds:schemaRef ds:uri="http://purl.org/dc/dcmitype/"/>
    <ds:schemaRef ds:uri="http://purl.org/dc/terms/"/>
  </ds:schemaRefs>
</ds:datastoreItem>
</file>

<file path=customXml/itemProps5.xml><?xml version="1.0" encoding="utf-8"?>
<ds:datastoreItem xmlns:ds="http://schemas.openxmlformats.org/officeDocument/2006/customXml" ds:itemID="{49CCAACA-8E5E-4DDC-8358-D95D80DEB5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6917</TotalTime>
  <Words>691</Words>
  <Application>Microsoft Office PowerPoint</Application>
  <PresentationFormat>On-screen Show (4:3)</PresentationFormat>
  <Paragraphs>88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Office Theme</vt:lpstr>
      <vt:lpstr>Custom Design</vt:lpstr>
      <vt:lpstr>1_Custom Design</vt:lpstr>
      <vt:lpstr>1_Default Design</vt:lpstr>
      <vt:lpstr>2_Custom Design</vt:lpstr>
      <vt:lpstr>PowerPoint Presentation</vt:lpstr>
      <vt:lpstr>PowerPoint Presentation</vt:lpstr>
      <vt:lpstr>PowerPoint Presentation</vt:lpstr>
      <vt:lpstr> </vt:lpstr>
      <vt:lpstr>PowerPoint Presentation</vt:lpstr>
    </vt:vector>
  </TitlesOfParts>
  <Company>McCann Erickson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Milan Perisic</dc:creator>
  <cp:lastModifiedBy>Tamara Seres</cp:lastModifiedBy>
  <cp:revision>813</cp:revision>
  <dcterms:created xsi:type="dcterms:W3CDTF">2010-09-29T11:16:04Z</dcterms:created>
  <dcterms:modified xsi:type="dcterms:W3CDTF">2014-02-06T16:33:05Z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KFNWH6EJ7KEP-44-54</vt:lpwstr>
  </property>
  <property fmtid="{D5CDD505-2E9C-101B-9397-08002B2CF9AE}" pid="3" name="_dlc_DocIdItemGuid">
    <vt:lpwstr>da8bf4e1-12f5-4a61-86b4-3bd96a45bf66</vt:lpwstr>
  </property>
  <property fmtid="{D5CDD505-2E9C-101B-9397-08002B2CF9AE}" pid="4" name="_dlc_DocIdUrl">
    <vt:lpwstr>http://nisportal02.nis.local/sites/dokpu/public/_layouts/DocIdRedir.aspx?ID=KFNWH6EJ7KEP-44-54, KFNWH6EJ7KEP-44-54</vt:lpwstr>
  </property>
</Properties>
</file>