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166" r:id="rId2"/>
  </p:sldMasterIdLst>
  <p:notesMasterIdLst>
    <p:notesMasterId r:id="rId26"/>
  </p:notesMasterIdLst>
  <p:handoutMasterIdLst>
    <p:handoutMasterId r:id="rId27"/>
  </p:handoutMasterIdLst>
  <p:sldIdLst>
    <p:sldId id="256" r:id="rId3"/>
    <p:sldId id="260" r:id="rId4"/>
    <p:sldId id="259" r:id="rId5"/>
    <p:sldId id="271" r:id="rId6"/>
    <p:sldId id="278" r:id="rId7"/>
    <p:sldId id="307" r:id="rId8"/>
    <p:sldId id="300" r:id="rId9"/>
    <p:sldId id="301" r:id="rId10"/>
    <p:sldId id="294" r:id="rId11"/>
    <p:sldId id="295" r:id="rId12"/>
    <p:sldId id="299" r:id="rId13"/>
    <p:sldId id="292" r:id="rId14"/>
    <p:sldId id="276" r:id="rId15"/>
    <p:sldId id="277" r:id="rId16"/>
    <p:sldId id="264" r:id="rId17"/>
    <p:sldId id="267" r:id="rId18"/>
    <p:sldId id="296" r:id="rId19"/>
    <p:sldId id="306" r:id="rId20"/>
    <p:sldId id="272" r:id="rId21"/>
    <p:sldId id="282" r:id="rId22"/>
    <p:sldId id="286" r:id="rId23"/>
    <p:sldId id="270" r:id="rId24"/>
    <p:sldId id="289" r:id="rId2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E"/>
    <a:srgbClr val="003399"/>
    <a:srgbClr val="3366CC"/>
    <a:srgbClr val="CCE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84211" autoAdjust="0"/>
  </p:normalViewPr>
  <p:slideViewPr>
    <p:cSldViewPr>
      <p:cViewPr>
        <p:scale>
          <a:sx n="66" d="100"/>
          <a:sy n="66" d="100"/>
        </p:scale>
        <p:origin x="-1272" y="-300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10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\pleys\shares\dib\Cijfers\1987-2013_Evolutie_exchange_uitg_ink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\pleys\shares\dib\Cijfers\1987-2013_Evolutie_exchange_uitg_ink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\pleys\shares\dib\Cijfers\12_EvolutiePub+Doct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742055189961158"/>
          <c:y val="2.1470861739766804E-2"/>
          <c:w val="0.80257951381885295"/>
          <c:h val="0.57499339949370232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'Export Worksheet'!$C$2:$C$12</c:f>
              <c:strCache>
                <c:ptCount val="11"/>
                <c:pt idx="0">
                  <c:v>Arts and Philosophy</c:v>
                </c:pt>
                <c:pt idx="1">
                  <c:v>Law</c:v>
                </c:pt>
                <c:pt idx="2">
                  <c:v>Sciences</c:v>
                </c:pt>
                <c:pt idx="3">
                  <c:v>Medicine and Health Sciences</c:v>
                </c:pt>
                <c:pt idx="4">
                  <c:v>Engineering and Architecture</c:v>
                </c:pt>
                <c:pt idx="5">
                  <c:v>Economics and Business Administration</c:v>
                </c:pt>
                <c:pt idx="6">
                  <c:v>Veterinary Medicine</c:v>
                </c:pt>
                <c:pt idx="7">
                  <c:v>Psychology and Educational Sciences</c:v>
                </c:pt>
                <c:pt idx="8">
                  <c:v>Bioscience Engineering</c:v>
                </c:pt>
                <c:pt idx="9">
                  <c:v>Pharmaceutical Sciences</c:v>
                </c:pt>
                <c:pt idx="10">
                  <c:v>Political and Social Sciences</c:v>
                </c:pt>
              </c:strCache>
            </c:strRef>
          </c:cat>
          <c:val>
            <c:numRef>
              <c:f>'Export Worksheet'!$G$2:$G$12</c:f>
              <c:numCache>
                <c:formatCode>General</c:formatCode>
                <c:ptCount val="11"/>
                <c:pt idx="0">
                  <c:v>4682</c:v>
                </c:pt>
                <c:pt idx="1">
                  <c:v>3648</c:v>
                </c:pt>
                <c:pt idx="2">
                  <c:v>2318</c:v>
                </c:pt>
                <c:pt idx="3">
                  <c:v>6693</c:v>
                </c:pt>
                <c:pt idx="4">
                  <c:v>4206</c:v>
                </c:pt>
                <c:pt idx="5">
                  <c:v>5370</c:v>
                </c:pt>
                <c:pt idx="6">
                  <c:v>1343</c:v>
                </c:pt>
                <c:pt idx="7">
                  <c:v>4345</c:v>
                </c:pt>
                <c:pt idx="8">
                  <c:v>2018</c:v>
                </c:pt>
                <c:pt idx="9">
                  <c:v>1011</c:v>
                </c:pt>
                <c:pt idx="10">
                  <c:v>2082</c:v>
                </c:pt>
              </c:numCache>
            </c:numRef>
          </c:val>
        </c:ser>
        <c:ser>
          <c:idx val="1"/>
          <c:order val="1"/>
          <c:tx>
            <c:v>International students</c:v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cat>
            <c:strRef>
              <c:f>'Export Worksheet'!$C$2:$C$12</c:f>
              <c:strCache>
                <c:ptCount val="11"/>
                <c:pt idx="0">
                  <c:v>Arts and Philosophy</c:v>
                </c:pt>
                <c:pt idx="1">
                  <c:v>Law</c:v>
                </c:pt>
                <c:pt idx="2">
                  <c:v>Sciences</c:v>
                </c:pt>
                <c:pt idx="3">
                  <c:v>Medicine and Health Sciences</c:v>
                </c:pt>
                <c:pt idx="4">
                  <c:v>Engineering and Architecture</c:v>
                </c:pt>
                <c:pt idx="5">
                  <c:v>Economics and Business Administration</c:v>
                </c:pt>
                <c:pt idx="6">
                  <c:v>Veterinary Medicine</c:v>
                </c:pt>
                <c:pt idx="7">
                  <c:v>Psychology and Educational Sciences</c:v>
                </c:pt>
                <c:pt idx="8">
                  <c:v>Bioscience Engineering</c:v>
                </c:pt>
                <c:pt idx="9">
                  <c:v>Pharmaceutical Sciences</c:v>
                </c:pt>
                <c:pt idx="10">
                  <c:v>Political and Social Sciences</c:v>
                </c:pt>
              </c:strCache>
            </c:strRef>
          </c:cat>
          <c:val>
            <c:numRef>
              <c:f>'Export Worksheet'!$H$2:$H$12</c:f>
              <c:numCache>
                <c:formatCode>General</c:formatCode>
                <c:ptCount val="11"/>
                <c:pt idx="0">
                  <c:v>421</c:v>
                </c:pt>
                <c:pt idx="1">
                  <c:v>233</c:v>
                </c:pt>
                <c:pt idx="2">
                  <c:v>624</c:v>
                </c:pt>
                <c:pt idx="3">
                  <c:v>312</c:v>
                </c:pt>
                <c:pt idx="4">
                  <c:v>587</c:v>
                </c:pt>
                <c:pt idx="5">
                  <c:v>255</c:v>
                </c:pt>
                <c:pt idx="6">
                  <c:v>538</c:v>
                </c:pt>
                <c:pt idx="7">
                  <c:v>217</c:v>
                </c:pt>
                <c:pt idx="8">
                  <c:v>781</c:v>
                </c:pt>
                <c:pt idx="9">
                  <c:v>40</c:v>
                </c:pt>
                <c:pt idx="10">
                  <c:v>155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'Export Worksheet'!$I$2:$I$12</c15:f>
                <c15:dlblRangeCache>
                  <c:ptCount val="11"/>
                  <c:pt idx="0">
                    <c:v>8%</c:v>
                  </c:pt>
                  <c:pt idx="1">
                    <c:v>6%</c:v>
                  </c:pt>
                  <c:pt idx="2">
                    <c:v>21%</c:v>
                  </c:pt>
                  <c:pt idx="3">
                    <c:v>4%</c:v>
                  </c:pt>
                  <c:pt idx="4">
                    <c:v>12%</c:v>
                  </c:pt>
                  <c:pt idx="5">
                    <c:v>5%</c:v>
                  </c:pt>
                  <c:pt idx="6">
                    <c:v>29%</c:v>
                  </c:pt>
                  <c:pt idx="7">
                    <c:v>5%</c:v>
                  </c:pt>
                  <c:pt idx="8">
                    <c:v>28%</c:v>
                  </c:pt>
                  <c:pt idx="9">
                    <c:v>4%</c:v>
                  </c:pt>
                  <c:pt idx="10">
                    <c:v>7%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97504"/>
        <c:axId val="34199040"/>
        <c:axId val="0"/>
      </c:bar3DChart>
      <c:catAx>
        <c:axId val="3419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34199040"/>
        <c:crosses val="autoZero"/>
        <c:auto val="1"/>
        <c:lblAlgn val="ctr"/>
        <c:lblOffset val="100"/>
        <c:noMultiLvlLbl val="0"/>
      </c:catAx>
      <c:valAx>
        <c:axId val="34199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3419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ayout>
        <c:manualLayout>
          <c:xMode val="edge"/>
          <c:yMode val="edge"/>
          <c:x val="0.80583965288471782"/>
          <c:y val="4.8309178743961352E-2"/>
          <c:w val="0.19416035013057989"/>
          <c:h val="5.789358787130575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inkomende!$A$2</c:f>
              <c:strCache>
                <c:ptCount val="1"/>
                <c:pt idx="0">
                  <c:v>Erasmus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inkomende!$B$1:$G$1</c:f>
              <c:strCache>
                <c:ptCount val="6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</c:strCache>
            </c:strRef>
          </c:cat>
          <c:val>
            <c:numRef>
              <c:f>inkomende!$B$2:$G$2</c:f>
              <c:numCache>
                <c:formatCode>General</c:formatCode>
                <c:ptCount val="6"/>
                <c:pt idx="0">
                  <c:v>619</c:v>
                </c:pt>
                <c:pt idx="1">
                  <c:v>589</c:v>
                </c:pt>
                <c:pt idx="2">
                  <c:v>566</c:v>
                </c:pt>
                <c:pt idx="3">
                  <c:v>608</c:v>
                </c:pt>
                <c:pt idx="4">
                  <c:v>600</c:v>
                </c:pt>
                <c:pt idx="5">
                  <c:v>669</c:v>
                </c:pt>
              </c:numCache>
            </c:numRef>
          </c:val>
        </c:ser>
        <c:ser>
          <c:idx val="1"/>
          <c:order val="1"/>
          <c:tx>
            <c:strRef>
              <c:f>inkomende!$A$3</c:f>
              <c:strCache>
                <c:ptCount val="1"/>
                <c:pt idx="0">
                  <c:v>Erasmus Belgica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inkomende!$B$1:$G$1</c:f>
              <c:strCache>
                <c:ptCount val="6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</c:strCache>
            </c:strRef>
          </c:cat>
          <c:val>
            <c:numRef>
              <c:f>inkomende!$B$3:$G$3</c:f>
              <c:numCache>
                <c:formatCode>General</c:formatCode>
                <c:ptCount val="6"/>
                <c:pt idx="0">
                  <c:v>41</c:v>
                </c:pt>
                <c:pt idx="1">
                  <c:v>42</c:v>
                </c:pt>
                <c:pt idx="2">
                  <c:v>31</c:v>
                </c:pt>
                <c:pt idx="3">
                  <c:v>34</c:v>
                </c:pt>
                <c:pt idx="4">
                  <c:v>53</c:v>
                </c:pt>
                <c:pt idx="5">
                  <c:v>46</c:v>
                </c:pt>
              </c:numCache>
            </c:numRef>
          </c:val>
        </c:ser>
        <c:ser>
          <c:idx val="2"/>
          <c:order val="2"/>
          <c:tx>
            <c:strRef>
              <c:f>inkomende!$A$4</c:f>
              <c:strCache>
                <c:ptCount val="1"/>
                <c:pt idx="0">
                  <c:v>Erasmus Placement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inkomende!$B$1:$G$1</c:f>
              <c:strCache>
                <c:ptCount val="6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</c:strCache>
            </c:strRef>
          </c:cat>
          <c:val>
            <c:numRef>
              <c:f>inkomende!$B$4:$G$4</c:f>
              <c:numCache>
                <c:formatCode>General</c:formatCode>
                <c:ptCount val="6"/>
                <c:pt idx="0">
                  <c:v>3</c:v>
                </c:pt>
                <c:pt idx="1">
                  <c:v>24</c:v>
                </c:pt>
                <c:pt idx="2">
                  <c:v>43</c:v>
                </c:pt>
                <c:pt idx="3">
                  <c:v>23</c:v>
                </c:pt>
                <c:pt idx="4">
                  <c:v>44</c:v>
                </c:pt>
                <c:pt idx="5">
                  <c:v>40</c:v>
                </c:pt>
              </c:numCache>
            </c:numRef>
          </c:val>
        </c:ser>
        <c:ser>
          <c:idx val="3"/>
          <c:order val="3"/>
          <c:tx>
            <c:strRef>
              <c:f>inkomende!$A$5</c:f>
              <c:strCache>
                <c:ptCount val="1"/>
                <c:pt idx="0">
                  <c:v>Erasmus Mundus Action 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inkomende!$B$1:$G$1</c:f>
              <c:strCache>
                <c:ptCount val="6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</c:strCache>
            </c:strRef>
          </c:cat>
          <c:val>
            <c:numRef>
              <c:f>inkomende!$B$5:$G$5</c:f>
              <c:numCache>
                <c:formatCode>General</c:formatCode>
                <c:ptCount val="6"/>
                <c:pt idx="0">
                  <c:v>0</c:v>
                </c:pt>
                <c:pt idx="1">
                  <c:v>28</c:v>
                </c:pt>
                <c:pt idx="2">
                  <c:v>53</c:v>
                </c:pt>
                <c:pt idx="3">
                  <c:v>61</c:v>
                </c:pt>
                <c:pt idx="4">
                  <c:v>31</c:v>
                </c:pt>
                <c:pt idx="5">
                  <c:v>14</c:v>
                </c:pt>
              </c:numCache>
            </c:numRef>
          </c:val>
        </c:ser>
        <c:ser>
          <c:idx val="4"/>
          <c:order val="4"/>
          <c:tx>
            <c:strRef>
              <c:f>inkomende!$A$6</c:f>
              <c:strCache>
                <c:ptCount val="1"/>
                <c:pt idx="0">
                  <c:v>Individual Contacts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inkomende!$B$1:$G$1</c:f>
              <c:strCache>
                <c:ptCount val="6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</c:strCache>
            </c:strRef>
          </c:cat>
          <c:val>
            <c:numRef>
              <c:f>inkomende!$B$6:$G$6</c:f>
              <c:numCache>
                <c:formatCode>General</c:formatCode>
                <c:ptCount val="6"/>
                <c:pt idx="0">
                  <c:v>61</c:v>
                </c:pt>
                <c:pt idx="1">
                  <c:v>87</c:v>
                </c:pt>
                <c:pt idx="2">
                  <c:v>85</c:v>
                </c:pt>
                <c:pt idx="3">
                  <c:v>107</c:v>
                </c:pt>
                <c:pt idx="4">
                  <c:v>132</c:v>
                </c:pt>
                <c:pt idx="5">
                  <c:v>153</c:v>
                </c:pt>
              </c:numCache>
            </c:numRef>
          </c:val>
        </c:ser>
        <c:ser>
          <c:idx val="5"/>
          <c:order val="5"/>
          <c:tx>
            <c:strRef>
              <c:f>inkomende!$A$7</c:f>
              <c:strCache>
                <c:ptCount val="1"/>
                <c:pt idx="0">
                  <c:v>IAESTE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inkomende!$B$1:$G$1</c:f>
              <c:strCache>
                <c:ptCount val="6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</c:strCache>
            </c:strRef>
          </c:cat>
          <c:val>
            <c:numRef>
              <c:f>inkomende!$B$7:$G$7</c:f>
              <c:numCache>
                <c:formatCode>General</c:formatCode>
                <c:ptCount val="6"/>
                <c:pt idx="0">
                  <c:v>14</c:v>
                </c:pt>
                <c:pt idx="1">
                  <c:v>13</c:v>
                </c:pt>
                <c:pt idx="2">
                  <c:v>12</c:v>
                </c:pt>
                <c:pt idx="3">
                  <c:v>18</c:v>
                </c:pt>
                <c:pt idx="4">
                  <c:v>14</c:v>
                </c:pt>
                <c:pt idx="5">
                  <c:v>13</c:v>
                </c:pt>
              </c:numCache>
            </c:numRef>
          </c:val>
        </c:ser>
        <c:ser>
          <c:idx val="6"/>
          <c:order val="6"/>
          <c:tx>
            <c:strRef>
              <c:f>inkomende!$A$8</c:f>
              <c:strCache>
                <c:ptCount val="1"/>
                <c:pt idx="0">
                  <c:v>Institutional Bilateral Agreements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inkomende!$B$1:$G$1</c:f>
              <c:strCache>
                <c:ptCount val="6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</c:strCache>
            </c:strRef>
          </c:cat>
          <c:val>
            <c:numRef>
              <c:f>inkomende!$B$8:$G$8</c:f>
              <c:numCache>
                <c:formatCode>General</c:formatCode>
                <c:ptCount val="6"/>
                <c:pt idx="0">
                  <c:v>18</c:v>
                </c:pt>
                <c:pt idx="1">
                  <c:v>17</c:v>
                </c:pt>
                <c:pt idx="2">
                  <c:v>30</c:v>
                </c:pt>
                <c:pt idx="3">
                  <c:v>38</c:v>
                </c:pt>
                <c:pt idx="4">
                  <c:v>40</c:v>
                </c:pt>
                <c:pt idx="5">
                  <c:v>54</c:v>
                </c:pt>
              </c:numCache>
            </c:numRef>
          </c:val>
        </c:ser>
        <c:ser>
          <c:idx val="7"/>
          <c:order val="7"/>
          <c:tx>
            <c:strRef>
              <c:f>inkomende!$A$9</c:f>
              <c:strCache>
                <c:ptCount val="1"/>
                <c:pt idx="0">
                  <c:v>Other programmes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inkomende!$B$1:$G$1</c:f>
              <c:strCache>
                <c:ptCount val="6"/>
                <c:pt idx="0">
                  <c:v>07-08</c:v>
                </c:pt>
                <c:pt idx="1">
                  <c:v>08-09</c:v>
                </c:pt>
                <c:pt idx="2">
                  <c:v>09-10</c:v>
                </c:pt>
                <c:pt idx="3">
                  <c:v>10-11</c:v>
                </c:pt>
                <c:pt idx="4">
                  <c:v>11-12</c:v>
                </c:pt>
                <c:pt idx="5">
                  <c:v>12-13</c:v>
                </c:pt>
              </c:strCache>
            </c:strRef>
          </c:cat>
          <c:val>
            <c:numRef>
              <c:f>inkomende!$B$9:$G$9</c:f>
              <c:numCache>
                <c:formatCode>General</c:formatCode>
                <c:ptCount val="6"/>
                <c:pt idx="0">
                  <c:v>19</c:v>
                </c:pt>
                <c:pt idx="1">
                  <c:v>21</c:v>
                </c:pt>
                <c:pt idx="2">
                  <c:v>26</c:v>
                </c:pt>
                <c:pt idx="3">
                  <c:v>2</c:v>
                </c:pt>
                <c:pt idx="4">
                  <c:v>7</c:v>
                </c:pt>
                <c:pt idx="5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323328"/>
        <c:axId val="82324864"/>
      </c:barChart>
      <c:catAx>
        <c:axId val="823233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82324864"/>
        <c:crosses val="autoZero"/>
        <c:auto val="1"/>
        <c:lblAlgn val="ctr"/>
        <c:lblOffset val="100"/>
        <c:noMultiLvlLbl val="0"/>
      </c:catAx>
      <c:valAx>
        <c:axId val="82324864"/>
        <c:scaling>
          <c:orientation val="minMax"/>
          <c:max val="1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82323328"/>
        <c:crosses val="autoZero"/>
        <c:crossBetween val="between"/>
        <c:majorUnit val="100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uitgaande!$A$49</c:f>
              <c:strCache>
                <c:ptCount val="1"/>
                <c:pt idx="0">
                  <c:v>Erasmus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uitgaande!$B$48:$I$48</c:f>
              <c:strCache>
                <c:ptCount val="8"/>
                <c:pt idx="0">
                  <c:v>88-89</c:v>
                </c:pt>
                <c:pt idx="1">
                  <c:v>…</c:v>
                </c:pt>
                <c:pt idx="2">
                  <c:v>07-08</c:v>
                </c:pt>
                <c:pt idx="3">
                  <c:v>08-09</c:v>
                </c:pt>
                <c:pt idx="4">
                  <c:v>09-10</c:v>
                </c:pt>
                <c:pt idx="5">
                  <c:v>10-11</c:v>
                </c:pt>
                <c:pt idx="6">
                  <c:v>11-12</c:v>
                </c:pt>
                <c:pt idx="7">
                  <c:v>12-13</c:v>
                </c:pt>
              </c:strCache>
            </c:strRef>
          </c:cat>
          <c:val>
            <c:numRef>
              <c:f>uitgaande!$B$49:$I$49</c:f>
              <c:numCache>
                <c:formatCode>General</c:formatCode>
                <c:ptCount val="8"/>
                <c:pt idx="0">
                  <c:v>28</c:v>
                </c:pt>
                <c:pt idx="2">
                  <c:v>499</c:v>
                </c:pt>
                <c:pt idx="3">
                  <c:v>534</c:v>
                </c:pt>
                <c:pt idx="4">
                  <c:v>585</c:v>
                </c:pt>
                <c:pt idx="5">
                  <c:v>617</c:v>
                </c:pt>
                <c:pt idx="6">
                  <c:v>707</c:v>
                </c:pt>
                <c:pt idx="7">
                  <c:v>767</c:v>
                </c:pt>
              </c:numCache>
            </c:numRef>
          </c:val>
        </c:ser>
        <c:ser>
          <c:idx val="1"/>
          <c:order val="1"/>
          <c:tx>
            <c:strRef>
              <c:f>uitgaande!$A$50</c:f>
              <c:strCache>
                <c:ptCount val="1"/>
                <c:pt idx="0">
                  <c:v>Erasmus Belgica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uitgaande!$B$48:$I$48</c:f>
              <c:strCache>
                <c:ptCount val="8"/>
                <c:pt idx="0">
                  <c:v>88-89</c:v>
                </c:pt>
                <c:pt idx="1">
                  <c:v>…</c:v>
                </c:pt>
                <c:pt idx="2">
                  <c:v>07-08</c:v>
                </c:pt>
                <c:pt idx="3">
                  <c:v>08-09</c:v>
                </c:pt>
                <c:pt idx="4">
                  <c:v>09-10</c:v>
                </c:pt>
                <c:pt idx="5">
                  <c:v>10-11</c:v>
                </c:pt>
                <c:pt idx="6">
                  <c:v>11-12</c:v>
                </c:pt>
                <c:pt idx="7">
                  <c:v>12-13</c:v>
                </c:pt>
              </c:strCache>
            </c:strRef>
          </c:cat>
          <c:val>
            <c:numRef>
              <c:f>uitgaande!$B$50:$I$50</c:f>
              <c:numCache>
                <c:formatCode>General</c:formatCode>
                <c:ptCount val="8"/>
                <c:pt idx="2">
                  <c:v>7</c:v>
                </c:pt>
                <c:pt idx="3">
                  <c:v>13</c:v>
                </c:pt>
                <c:pt idx="4">
                  <c:v>13</c:v>
                </c:pt>
                <c:pt idx="5">
                  <c:v>15</c:v>
                </c:pt>
                <c:pt idx="6">
                  <c:v>8</c:v>
                </c:pt>
                <c:pt idx="7">
                  <c:v>14</c:v>
                </c:pt>
              </c:numCache>
            </c:numRef>
          </c:val>
        </c:ser>
        <c:ser>
          <c:idx val="2"/>
          <c:order val="2"/>
          <c:tx>
            <c:strRef>
              <c:f>uitgaande!$A$51</c:f>
              <c:strCache>
                <c:ptCount val="1"/>
                <c:pt idx="0">
                  <c:v>Erasmus Placement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92D050"/>
              </a:solidFill>
            </c:spPr>
          </c:dPt>
          <c:cat>
            <c:strRef>
              <c:f>uitgaande!$B$48:$I$48</c:f>
              <c:strCache>
                <c:ptCount val="8"/>
                <c:pt idx="0">
                  <c:v>88-89</c:v>
                </c:pt>
                <c:pt idx="1">
                  <c:v>…</c:v>
                </c:pt>
                <c:pt idx="2">
                  <c:v>07-08</c:v>
                </c:pt>
                <c:pt idx="3">
                  <c:v>08-09</c:v>
                </c:pt>
                <c:pt idx="4">
                  <c:v>09-10</c:v>
                </c:pt>
                <c:pt idx="5">
                  <c:v>10-11</c:v>
                </c:pt>
                <c:pt idx="6">
                  <c:v>11-12</c:v>
                </c:pt>
                <c:pt idx="7">
                  <c:v>12-13</c:v>
                </c:pt>
              </c:strCache>
            </c:strRef>
          </c:cat>
          <c:val>
            <c:numRef>
              <c:f>uitgaande!$B$51:$I$51</c:f>
              <c:numCache>
                <c:formatCode>General</c:formatCode>
                <c:ptCount val="8"/>
                <c:pt idx="3">
                  <c:v>21</c:v>
                </c:pt>
                <c:pt idx="4">
                  <c:v>10</c:v>
                </c:pt>
                <c:pt idx="5">
                  <c:v>15</c:v>
                </c:pt>
                <c:pt idx="6">
                  <c:v>24</c:v>
                </c:pt>
                <c:pt idx="7">
                  <c:v>26</c:v>
                </c:pt>
              </c:numCache>
            </c:numRef>
          </c:val>
        </c:ser>
        <c:ser>
          <c:idx val="3"/>
          <c:order val="3"/>
          <c:tx>
            <c:strRef>
              <c:f>uitgaande!$A$52</c:f>
              <c:strCache>
                <c:ptCount val="1"/>
                <c:pt idx="0">
                  <c:v>Institutional Bilateral Agreements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uitgaande!$B$48:$I$48</c:f>
              <c:strCache>
                <c:ptCount val="8"/>
                <c:pt idx="0">
                  <c:v>88-89</c:v>
                </c:pt>
                <c:pt idx="1">
                  <c:v>…</c:v>
                </c:pt>
                <c:pt idx="2">
                  <c:v>07-08</c:v>
                </c:pt>
                <c:pt idx="3">
                  <c:v>08-09</c:v>
                </c:pt>
                <c:pt idx="4">
                  <c:v>09-10</c:v>
                </c:pt>
                <c:pt idx="5">
                  <c:v>10-11</c:v>
                </c:pt>
                <c:pt idx="6">
                  <c:v>11-12</c:v>
                </c:pt>
                <c:pt idx="7">
                  <c:v>12-13</c:v>
                </c:pt>
              </c:strCache>
            </c:strRef>
          </c:cat>
          <c:val>
            <c:numRef>
              <c:f>uitgaande!$B$52:$I$52</c:f>
              <c:numCache>
                <c:formatCode>General</c:formatCode>
                <c:ptCount val="8"/>
                <c:pt idx="2">
                  <c:v>50</c:v>
                </c:pt>
                <c:pt idx="3">
                  <c:v>44</c:v>
                </c:pt>
                <c:pt idx="4">
                  <c:v>49</c:v>
                </c:pt>
                <c:pt idx="5">
                  <c:v>56</c:v>
                </c:pt>
                <c:pt idx="6">
                  <c:v>57</c:v>
                </c:pt>
                <c:pt idx="7">
                  <c:v>69</c:v>
                </c:pt>
              </c:numCache>
            </c:numRef>
          </c:val>
        </c:ser>
        <c:ser>
          <c:idx val="4"/>
          <c:order val="4"/>
          <c:tx>
            <c:strRef>
              <c:f>uitgaande!$A$53</c:f>
              <c:strCache>
                <c:ptCount val="1"/>
                <c:pt idx="0">
                  <c:v>Other programmes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uitgaande!$B$48:$I$48</c:f>
              <c:strCache>
                <c:ptCount val="8"/>
                <c:pt idx="0">
                  <c:v>88-89</c:v>
                </c:pt>
                <c:pt idx="1">
                  <c:v>…</c:v>
                </c:pt>
                <c:pt idx="2">
                  <c:v>07-08</c:v>
                </c:pt>
                <c:pt idx="3">
                  <c:v>08-09</c:v>
                </c:pt>
                <c:pt idx="4">
                  <c:v>09-10</c:v>
                </c:pt>
                <c:pt idx="5">
                  <c:v>10-11</c:v>
                </c:pt>
                <c:pt idx="6">
                  <c:v>11-12</c:v>
                </c:pt>
                <c:pt idx="7">
                  <c:v>12-13</c:v>
                </c:pt>
              </c:strCache>
            </c:strRef>
          </c:cat>
          <c:val>
            <c:numRef>
              <c:f>uitgaande!$B$53:$I$53</c:f>
              <c:numCache>
                <c:formatCode>General</c:formatCode>
                <c:ptCount val="8"/>
                <c:pt idx="0">
                  <c:v>0</c:v>
                </c:pt>
                <c:pt idx="2">
                  <c:v>5</c:v>
                </c:pt>
                <c:pt idx="3">
                  <c:v>9</c:v>
                </c:pt>
                <c:pt idx="4">
                  <c:v>31</c:v>
                </c:pt>
                <c:pt idx="5">
                  <c:v>41</c:v>
                </c:pt>
                <c:pt idx="6">
                  <c:v>42</c:v>
                </c:pt>
                <c:pt idx="7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379904"/>
        <c:axId val="82381440"/>
      </c:barChart>
      <c:catAx>
        <c:axId val="823799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82381440"/>
        <c:crosses val="autoZero"/>
        <c:auto val="1"/>
        <c:lblAlgn val="ctr"/>
        <c:lblOffset val="100"/>
        <c:noMultiLvlLbl val="0"/>
      </c:catAx>
      <c:valAx>
        <c:axId val="823814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82379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85279202987134"/>
          <c:y val="0.23619143121589739"/>
          <c:w val="0.3386045633878581"/>
          <c:h val="0.36209361921618727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Blad1!$B$19</c:f>
              <c:strCache>
                <c:ptCount val="1"/>
                <c:pt idx="0">
                  <c:v>Publications SCIE+SSCI+AHCI</c:v>
                </c:pt>
              </c:strCache>
            </c:strRef>
          </c:tx>
          <c:spPr>
            <a:ln w="63500">
              <a:solidFill>
                <a:srgbClr val="002060"/>
              </a:solidFill>
            </a:ln>
          </c:spPr>
          <c:marker>
            <c:symbol val="none"/>
          </c:marker>
          <c:dPt>
            <c:idx val="2"/>
            <c:bubble3D val="0"/>
            <c:spPr>
              <a:ln w="63500">
                <a:solidFill>
                  <a:srgbClr val="002060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6.2189250597406667E-2"/>
                  <c:y val="-4.2247570764681032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200" b="1">
                        <a:latin typeface="Arial" pitchFamily="34" charset="0"/>
                        <a:cs typeface="Arial" pitchFamily="34" charset="0"/>
                      </a:rPr>
                      <a:t>4.442</a:t>
                    </a:r>
                    <a:endParaRPr lang="en-US" b="1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Blad1!$A$20:$A$35</c:f>
              <c:numCache>
                <c:formatCode>General</c:formatCode>
                <c:ptCount val="16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</c:numCache>
            </c:numRef>
          </c:cat>
          <c:val>
            <c:numRef>
              <c:f>Blad1!$B$20:$B$35</c:f>
              <c:numCache>
                <c:formatCode>General</c:formatCode>
                <c:ptCount val="16"/>
                <c:pt idx="0">
                  <c:v>1210</c:v>
                </c:pt>
                <c:pt idx="1">
                  <c:v>1334</c:v>
                </c:pt>
                <c:pt idx="2">
                  <c:v>1520</c:v>
                </c:pt>
                <c:pt idx="3">
                  <c:v>1627</c:v>
                </c:pt>
                <c:pt idx="4">
                  <c:v>1747</c:v>
                </c:pt>
                <c:pt idx="5">
                  <c:v>1938</c:v>
                </c:pt>
                <c:pt idx="6">
                  <c:v>2180</c:v>
                </c:pt>
                <c:pt idx="7">
                  <c:v>2311</c:v>
                </c:pt>
                <c:pt idx="8">
                  <c:v>2810</c:v>
                </c:pt>
                <c:pt idx="9">
                  <c:v>2779</c:v>
                </c:pt>
                <c:pt idx="10">
                  <c:v>3056</c:v>
                </c:pt>
                <c:pt idx="11">
                  <c:v>3530</c:v>
                </c:pt>
                <c:pt idx="12">
                  <c:v>3892</c:v>
                </c:pt>
                <c:pt idx="13">
                  <c:v>4026</c:v>
                </c:pt>
                <c:pt idx="14">
                  <c:v>4388</c:v>
                </c:pt>
                <c:pt idx="15">
                  <c:v>4442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859520"/>
        <c:axId val="82861056"/>
      </c:lineChart>
      <c:lineChart>
        <c:grouping val="standard"/>
        <c:varyColors val="0"/>
        <c:ser>
          <c:idx val="1"/>
          <c:order val="1"/>
          <c:tx>
            <c:strRef>
              <c:f>Blad1!$C$19</c:f>
              <c:strCache>
                <c:ptCount val="1"/>
                <c:pt idx="0">
                  <c:v>Doctoral degrees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4.228855721393044E-2"/>
                  <c:y val="-2.53485424588086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Blad1!$A$20:$A$35</c:f>
              <c:numCache>
                <c:formatCode>General</c:formatCode>
                <c:ptCount val="16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</c:numCache>
            </c:numRef>
          </c:cat>
          <c:val>
            <c:numRef>
              <c:f>Blad1!$C$20:$C$35</c:f>
              <c:numCache>
                <c:formatCode>General</c:formatCode>
                <c:ptCount val="16"/>
                <c:pt idx="0">
                  <c:v>158</c:v>
                </c:pt>
                <c:pt idx="1">
                  <c:v>167</c:v>
                </c:pt>
                <c:pt idx="2">
                  <c:v>175</c:v>
                </c:pt>
                <c:pt idx="3">
                  <c:v>205</c:v>
                </c:pt>
                <c:pt idx="4">
                  <c:v>211</c:v>
                </c:pt>
                <c:pt idx="5">
                  <c:v>266</c:v>
                </c:pt>
                <c:pt idx="6">
                  <c:v>269</c:v>
                </c:pt>
                <c:pt idx="7">
                  <c:v>308</c:v>
                </c:pt>
                <c:pt idx="8">
                  <c:v>344</c:v>
                </c:pt>
                <c:pt idx="9">
                  <c:v>405</c:v>
                </c:pt>
                <c:pt idx="10">
                  <c:v>364</c:v>
                </c:pt>
                <c:pt idx="11">
                  <c:v>391</c:v>
                </c:pt>
                <c:pt idx="12">
                  <c:v>438</c:v>
                </c:pt>
                <c:pt idx="13">
                  <c:v>423</c:v>
                </c:pt>
                <c:pt idx="14">
                  <c:v>502</c:v>
                </c:pt>
                <c:pt idx="15">
                  <c:v>637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442752"/>
        <c:axId val="90440832"/>
      </c:lineChart>
      <c:catAx>
        <c:axId val="82859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82861056"/>
        <c:crosses val="autoZero"/>
        <c:auto val="1"/>
        <c:lblAlgn val="ctr"/>
        <c:lblOffset val="100"/>
        <c:noMultiLvlLbl val="0"/>
      </c:catAx>
      <c:valAx>
        <c:axId val="82861056"/>
        <c:scaling>
          <c:orientation val="minMax"/>
          <c:max val="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defRPr>
                </a:pPr>
                <a:r>
                  <a:rPr lang="nl-BE" sz="120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Publications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82859520"/>
        <c:crosses val="autoZero"/>
        <c:crossBetween val="between"/>
      </c:valAx>
      <c:valAx>
        <c:axId val="90440832"/>
        <c:scaling>
          <c:orientation val="minMax"/>
          <c:max val="80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defRPr>
                </a:pPr>
                <a:r>
                  <a:rPr lang="nl-BE" sz="120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Doctoral degrees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90442752"/>
        <c:crosses val="max"/>
        <c:crossBetween val="between"/>
      </c:valAx>
      <c:catAx>
        <c:axId val="9044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044083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  <c:txPr>
        <a:bodyPr/>
        <a:lstStyle/>
        <a:p>
          <a:pPr>
            <a:defRPr sz="12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7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tx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1.372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1.399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3.074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2.684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Grafiek!$A$2:$A$5</c:f>
              <c:strCache>
                <c:ptCount val="4"/>
                <c:pt idx="0">
                  <c:v>Professors</c:v>
                </c:pt>
                <c:pt idx="1">
                  <c:v>Assisting academic staff</c:v>
                </c:pt>
                <c:pt idx="2">
                  <c:v>Researchers</c:v>
                </c:pt>
                <c:pt idx="3">
                  <c:v>Administrative and technical staff</c:v>
                </c:pt>
              </c:strCache>
            </c:strRef>
          </c:cat>
          <c:val>
            <c:numRef>
              <c:f>Grafiek!$B$2:$B$5</c:f>
              <c:numCache>
                <c:formatCode>General</c:formatCode>
                <c:ptCount val="4"/>
                <c:pt idx="0">
                  <c:v>1.3720000000000001</c:v>
                </c:pt>
                <c:pt idx="1">
                  <c:v>1.399</c:v>
                </c:pt>
                <c:pt idx="2">
                  <c:v>3.0739999999999998</c:v>
                </c:pt>
                <c:pt idx="3">
                  <c:v>2.6840000000000002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75293014533521E-2"/>
          <c:y val="0.42679460694789584"/>
          <c:w val="0.28313306828207657"/>
          <c:h val="0.412570481921698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616E3-0463-45CF-B0A1-920B1FCFA0AA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</dgm:pt>
    <dgm:pt modelId="{AEF13779-2637-49CC-B554-70CFE0AAA8F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500" b="1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Board of </a:t>
          </a:r>
          <a:r>
            <a:rPr kumimoji="0" lang="en-US" sz="1500" b="1" i="0" u="none" strike="noStrike" cap="none" normalizeH="0" baseline="0" noProof="0" dirty="0" smtClean="0">
              <a:ln/>
              <a:effectLst/>
              <a:latin typeface="Arial" pitchFamily="34" charset="0"/>
              <a:cs typeface="Arial" pitchFamily="34" charset="0"/>
            </a:rPr>
            <a:t>Governors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cap="none" normalizeH="0" baseline="0" noProof="0" dirty="0" smtClean="0">
              <a:ln/>
              <a:effectLst/>
              <a:latin typeface="Arial" pitchFamily="34" charset="0"/>
              <a:cs typeface="Arial" pitchFamily="34" charset="0"/>
            </a:rPr>
            <a:t>↓</a:t>
          </a:r>
          <a:br>
            <a:rPr kumimoji="0" lang="en-US" sz="1500" b="1" i="0" u="none" strike="noStrike" cap="none" normalizeH="0" baseline="0" noProof="0" dirty="0" smtClean="0">
              <a:ln/>
              <a:effectLst/>
              <a:latin typeface="Arial" pitchFamily="34" charset="0"/>
              <a:cs typeface="Arial" pitchFamily="34" charset="0"/>
            </a:rPr>
          </a:br>
          <a:r>
            <a:rPr kumimoji="0" lang="en-US" sz="1500" b="1" i="0" u="none" strike="noStrike" cap="none" normalizeH="0" baseline="0" noProof="0" dirty="0" smtClean="0">
              <a:ln/>
              <a:effectLst/>
              <a:latin typeface="Arial" pitchFamily="34" charset="0"/>
              <a:cs typeface="Arial" pitchFamily="34" charset="0"/>
            </a:rPr>
            <a:t>Executive </a:t>
          </a:r>
          <a:r>
            <a:rPr kumimoji="0" lang="nl-BE" sz="1500" b="1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Board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500" b="1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↓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500" b="1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Management Board</a:t>
          </a:r>
          <a:endParaRPr kumimoji="0" lang="nl-NL" sz="1500" b="1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899F7A31-47CD-41EA-B48C-CE7399CA1519}" type="parTrans" cxnId="{486C71F0-C788-42E2-A9A8-D7E85BFA420C}">
      <dgm:prSet/>
      <dgm:spPr/>
      <dgm:t>
        <a:bodyPr/>
        <a:lstStyle/>
        <a:p>
          <a:endParaRPr lang="nl-BE" sz="1600">
            <a:latin typeface="Arial" pitchFamily="34" charset="0"/>
            <a:cs typeface="Arial" pitchFamily="34" charset="0"/>
          </a:endParaRPr>
        </a:p>
      </dgm:t>
    </dgm:pt>
    <dgm:pt modelId="{A329F6E0-AB55-4F4B-AF1D-F71A6EE2FCBE}" type="sibTrans" cxnId="{486C71F0-C788-42E2-A9A8-D7E85BFA420C}">
      <dgm:prSet/>
      <dgm:spPr/>
      <dgm:t>
        <a:bodyPr/>
        <a:lstStyle/>
        <a:p>
          <a:endParaRPr lang="nl-BE" sz="1600">
            <a:latin typeface="Arial" pitchFamily="34" charset="0"/>
            <a:cs typeface="Arial" pitchFamily="34" charset="0"/>
          </a:endParaRPr>
        </a:p>
      </dgm:t>
    </dgm:pt>
    <dgm:pt modelId="{BCADE4C1-755C-41B8-96C6-98C364B52DB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600" b="1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8 Central </a:t>
          </a:r>
          <a:r>
            <a:rPr kumimoji="0" lang="nl-BE" sz="1600" b="1" i="0" u="none" strike="noStrike" cap="none" normalizeH="0" baseline="0" dirty="0" err="1" smtClean="0">
              <a:ln/>
              <a:effectLst/>
              <a:latin typeface="Arial" pitchFamily="34" charset="0"/>
              <a:cs typeface="Arial" pitchFamily="34" charset="0"/>
            </a:rPr>
            <a:t>Departments</a:t>
          </a:r>
          <a:endParaRPr kumimoji="0" lang="nl-BE" sz="1600" b="1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46BE1716-F335-4B72-9276-8A64AD0BAB0A}" type="parTrans" cxnId="{EC5FAF95-E5BB-4337-8312-E3CEAA62DC67}">
      <dgm:prSet/>
      <dgm:spPr/>
      <dgm:t>
        <a:bodyPr/>
        <a:lstStyle/>
        <a:p>
          <a:endParaRPr lang="nl-BE" sz="1600">
            <a:latin typeface="Arial" pitchFamily="34" charset="0"/>
            <a:cs typeface="Arial" pitchFamily="34" charset="0"/>
          </a:endParaRPr>
        </a:p>
      </dgm:t>
    </dgm:pt>
    <dgm:pt modelId="{1CF51AC0-142C-4ED4-93CA-D6885E8022C0}" type="sibTrans" cxnId="{EC5FAF95-E5BB-4337-8312-E3CEAA62DC67}">
      <dgm:prSet/>
      <dgm:spPr/>
      <dgm:t>
        <a:bodyPr/>
        <a:lstStyle/>
        <a:p>
          <a:endParaRPr lang="nl-BE" sz="1600">
            <a:latin typeface="Arial" pitchFamily="34" charset="0"/>
            <a:cs typeface="Arial" pitchFamily="34" charset="0"/>
          </a:endParaRPr>
        </a:p>
      </dgm:t>
    </dgm:pt>
    <dgm:pt modelId="{D17F7A41-1B93-4B14-8176-997E6023783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nl-BE" sz="1600" b="1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600" b="1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11 </a:t>
          </a:r>
          <a:r>
            <a:rPr kumimoji="0" lang="nl-BE" sz="1600" b="1" i="0" u="none" strike="noStrike" cap="none" normalizeH="0" baseline="0" dirty="0" err="1" smtClean="0">
              <a:ln/>
              <a:effectLst/>
              <a:latin typeface="Arial" pitchFamily="34" charset="0"/>
              <a:cs typeface="Arial" pitchFamily="34" charset="0"/>
            </a:rPr>
            <a:t>Faculties</a:t>
          </a:r>
          <a:r>
            <a:rPr kumimoji="0" lang="nl-BE" sz="1600" b="1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 </a:t>
          </a:r>
          <a:endParaRPr kumimoji="0" lang="nl-NL" sz="1600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  <a:p>
          <a:pPr marL="93663" lvl="0" indent="0" algn="l" defTabSz="91440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endParaRPr kumimoji="0" lang="nl-NL" sz="1600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EFDB8B72-E3F3-4979-9727-CD8A0B673192}" type="parTrans" cxnId="{69126592-2F6C-4E7C-883A-58E5465A4640}">
      <dgm:prSet/>
      <dgm:spPr/>
      <dgm:t>
        <a:bodyPr/>
        <a:lstStyle/>
        <a:p>
          <a:endParaRPr lang="nl-BE" sz="1600">
            <a:latin typeface="Arial" pitchFamily="34" charset="0"/>
            <a:cs typeface="Arial" pitchFamily="34" charset="0"/>
          </a:endParaRPr>
        </a:p>
      </dgm:t>
    </dgm:pt>
    <dgm:pt modelId="{FEF263DD-3EAE-4934-BA80-1C4C4192D1C0}" type="sibTrans" cxnId="{69126592-2F6C-4E7C-883A-58E5465A4640}">
      <dgm:prSet/>
      <dgm:spPr/>
      <dgm:t>
        <a:bodyPr/>
        <a:lstStyle/>
        <a:p>
          <a:endParaRPr lang="nl-BE" sz="1600">
            <a:latin typeface="Arial" pitchFamily="34" charset="0"/>
            <a:cs typeface="Arial" pitchFamily="34" charset="0"/>
          </a:endParaRPr>
        </a:p>
      </dgm:t>
    </dgm:pt>
    <dgm:pt modelId="{65BD5725-5C9A-49CE-AB43-46BB73E8D326}" type="pres">
      <dgm:prSet presAssocID="{91D616E3-0463-45CF-B0A1-920B1FCFA0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CE140B-2895-43F4-B7BD-CEADCE29CF53}" type="pres">
      <dgm:prSet presAssocID="{AEF13779-2637-49CC-B554-70CFE0AAA8F3}" presName="hierRoot1" presStyleCnt="0">
        <dgm:presLayoutVars>
          <dgm:hierBranch/>
        </dgm:presLayoutVars>
      </dgm:prSet>
      <dgm:spPr/>
    </dgm:pt>
    <dgm:pt modelId="{E47A6D26-4223-48BE-ABAF-A39B1FC6009E}" type="pres">
      <dgm:prSet presAssocID="{AEF13779-2637-49CC-B554-70CFE0AAA8F3}" presName="rootComposite1" presStyleCnt="0"/>
      <dgm:spPr/>
    </dgm:pt>
    <dgm:pt modelId="{7CDBFCB1-4700-4BCF-94AE-902FE0500B11}" type="pres">
      <dgm:prSet presAssocID="{AEF13779-2637-49CC-B554-70CFE0AAA8F3}" presName="rootText1" presStyleLbl="node0" presStyleIdx="0" presStyleCnt="1" custScaleX="103705" custScaleY="97715" custLinFactNeighborX="-12209" custLinFactNeighborY="-65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D55639F3-A340-4DD5-86AA-007E8EAC49D1}" type="pres">
      <dgm:prSet presAssocID="{AEF13779-2637-49CC-B554-70CFE0AAA8F3}" presName="rootConnector1" presStyleLbl="node1" presStyleIdx="0" presStyleCnt="0"/>
      <dgm:spPr/>
      <dgm:t>
        <a:bodyPr/>
        <a:lstStyle/>
        <a:p>
          <a:endParaRPr lang="nl-BE"/>
        </a:p>
      </dgm:t>
    </dgm:pt>
    <dgm:pt modelId="{4B2FF2DF-4950-4837-B2D6-DCC6FF0C99D6}" type="pres">
      <dgm:prSet presAssocID="{AEF13779-2637-49CC-B554-70CFE0AAA8F3}" presName="hierChild2" presStyleCnt="0"/>
      <dgm:spPr/>
    </dgm:pt>
    <dgm:pt modelId="{3FA2D866-3C3A-4EE4-822D-1E52CC159AF1}" type="pres">
      <dgm:prSet presAssocID="{46BE1716-F335-4B72-9276-8A64AD0BAB0A}" presName="Name35" presStyleLbl="parChTrans1D2" presStyleIdx="0" presStyleCnt="2"/>
      <dgm:spPr/>
      <dgm:t>
        <a:bodyPr/>
        <a:lstStyle/>
        <a:p>
          <a:endParaRPr lang="nl-BE"/>
        </a:p>
      </dgm:t>
    </dgm:pt>
    <dgm:pt modelId="{BB82C057-5E48-4EFB-8C21-655CD164A610}" type="pres">
      <dgm:prSet presAssocID="{BCADE4C1-755C-41B8-96C6-98C364B52DBA}" presName="hierRoot2" presStyleCnt="0">
        <dgm:presLayoutVars>
          <dgm:hierBranch/>
        </dgm:presLayoutVars>
      </dgm:prSet>
      <dgm:spPr/>
    </dgm:pt>
    <dgm:pt modelId="{21479FAD-C568-4482-A8A9-7F730A3C71A5}" type="pres">
      <dgm:prSet presAssocID="{BCADE4C1-755C-41B8-96C6-98C364B52DBA}" presName="rootComposite" presStyleCnt="0"/>
      <dgm:spPr/>
    </dgm:pt>
    <dgm:pt modelId="{D053E287-A7B2-4041-81E7-38A4AD2D03D9}" type="pres">
      <dgm:prSet presAssocID="{BCADE4C1-755C-41B8-96C6-98C364B52DBA}" presName="rootText" presStyleLbl="node2" presStyleIdx="0" presStyleCnt="2" custScaleY="35150" custLinFactNeighborX="-47309" custLinFactNeighborY="-2284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934E1F66-ECB9-4FC3-8392-B524F51683AF}" type="pres">
      <dgm:prSet presAssocID="{BCADE4C1-755C-41B8-96C6-98C364B52DBA}" presName="rootConnector" presStyleLbl="node2" presStyleIdx="0" presStyleCnt="2"/>
      <dgm:spPr/>
      <dgm:t>
        <a:bodyPr/>
        <a:lstStyle/>
        <a:p>
          <a:endParaRPr lang="nl-BE"/>
        </a:p>
      </dgm:t>
    </dgm:pt>
    <dgm:pt modelId="{7FD23617-1312-4464-9283-F3CF8BA73144}" type="pres">
      <dgm:prSet presAssocID="{BCADE4C1-755C-41B8-96C6-98C364B52DBA}" presName="hierChild4" presStyleCnt="0"/>
      <dgm:spPr/>
    </dgm:pt>
    <dgm:pt modelId="{5FC4D118-AD9D-4B1E-A6A4-D4C0CA315FE9}" type="pres">
      <dgm:prSet presAssocID="{BCADE4C1-755C-41B8-96C6-98C364B52DBA}" presName="hierChild5" presStyleCnt="0"/>
      <dgm:spPr/>
    </dgm:pt>
    <dgm:pt modelId="{0D1903D3-5A68-434C-8699-AD5DB6F3C94D}" type="pres">
      <dgm:prSet presAssocID="{EFDB8B72-E3F3-4979-9727-CD8A0B673192}" presName="Name35" presStyleLbl="parChTrans1D2" presStyleIdx="1" presStyleCnt="2"/>
      <dgm:spPr/>
      <dgm:t>
        <a:bodyPr/>
        <a:lstStyle/>
        <a:p>
          <a:endParaRPr lang="nl-BE"/>
        </a:p>
      </dgm:t>
    </dgm:pt>
    <dgm:pt modelId="{835C03B0-98E1-4950-8BF5-1F13B35C6F21}" type="pres">
      <dgm:prSet presAssocID="{D17F7A41-1B93-4B14-8176-997E6023783E}" presName="hierRoot2" presStyleCnt="0">
        <dgm:presLayoutVars>
          <dgm:hierBranch/>
        </dgm:presLayoutVars>
      </dgm:prSet>
      <dgm:spPr/>
    </dgm:pt>
    <dgm:pt modelId="{A19CF392-685B-4529-864D-44A35B7A685C}" type="pres">
      <dgm:prSet presAssocID="{D17F7A41-1B93-4B14-8176-997E6023783E}" presName="rootComposite" presStyleCnt="0"/>
      <dgm:spPr/>
    </dgm:pt>
    <dgm:pt modelId="{13DD0903-C732-4F61-A898-5AA62DCC814C}" type="pres">
      <dgm:prSet presAssocID="{D17F7A41-1B93-4B14-8176-997E6023783E}" presName="rootText" presStyleLbl="node2" presStyleIdx="1" presStyleCnt="2" custScaleY="35150" custLinFactNeighborX="19187" custLinFactNeighborY="-2284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27937CDE-282B-428F-A98C-7381A1B098FD}" type="pres">
      <dgm:prSet presAssocID="{D17F7A41-1B93-4B14-8176-997E6023783E}" presName="rootConnector" presStyleLbl="node2" presStyleIdx="1" presStyleCnt="2"/>
      <dgm:spPr/>
      <dgm:t>
        <a:bodyPr/>
        <a:lstStyle/>
        <a:p>
          <a:endParaRPr lang="nl-BE"/>
        </a:p>
      </dgm:t>
    </dgm:pt>
    <dgm:pt modelId="{22AF8EDA-9F47-41E0-A4C8-215EE52E38DF}" type="pres">
      <dgm:prSet presAssocID="{D17F7A41-1B93-4B14-8176-997E6023783E}" presName="hierChild4" presStyleCnt="0"/>
      <dgm:spPr/>
    </dgm:pt>
    <dgm:pt modelId="{969B0BF3-956E-4DE3-9505-628458E1C647}" type="pres">
      <dgm:prSet presAssocID="{D17F7A41-1B93-4B14-8176-997E6023783E}" presName="hierChild5" presStyleCnt="0"/>
      <dgm:spPr/>
    </dgm:pt>
    <dgm:pt modelId="{C450B09C-7A98-473A-A78B-5BCE5D69DDF9}" type="pres">
      <dgm:prSet presAssocID="{AEF13779-2637-49CC-B554-70CFE0AAA8F3}" presName="hierChild3" presStyleCnt="0"/>
      <dgm:spPr/>
    </dgm:pt>
  </dgm:ptLst>
  <dgm:cxnLst>
    <dgm:cxn modelId="{65FAC722-AE28-4C4E-B6B9-CBA5EA316233}" type="presOf" srcId="{91D616E3-0463-45CF-B0A1-920B1FCFA0AA}" destId="{65BD5725-5C9A-49CE-AB43-46BB73E8D326}" srcOrd="0" destOrd="0" presId="urn:microsoft.com/office/officeart/2005/8/layout/orgChart1"/>
    <dgm:cxn modelId="{6518A73C-ED0C-4BA4-B12B-A341880CD9E0}" type="presOf" srcId="{AEF13779-2637-49CC-B554-70CFE0AAA8F3}" destId="{7CDBFCB1-4700-4BCF-94AE-902FE0500B11}" srcOrd="0" destOrd="0" presId="urn:microsoft.com/office/officeart/2005/8/layout/orgChart1"/>
    <dgm:cxn modelId="{57182044-6080-473A-BEC1-0CCBB59F1C31}" type="presOf" srcId="{D17F7A41-1B93-4B14-8176-997E6023783E}" destId="{13DD0903-C732-4F61-A898-5AA62DCC814C}" srcOrd="0" destOrd="0" presId="urn:microsoft.com/office/officeart/2005/8/layout/orgChart1"/>
    <dgm:cxn modelId="{F4F7A9EA-9153-414F-A167-6B5105E2CDC9}" type="presOf" srcId="{BCADE4C1-755C-41B8-96C6-98C364B52DBA}" destId="{D053E287-A7B2-4041-81E7-38A4AD2D03D9}" srcOrd="0" destOrd="0" presId="urn:microsoft.com/office/officeart/2005/8/layout/orgChart1"/>
    <dgm:cxn modelId="{BDE06F73-3D7D-498C-A78E-B23F0E7E0E3F}" type="presOf" srcId="{BCADE4C1-755C-41B8-96C6-98C364B52DBA}" destId="{934E1F66-ECB9-4FC3-8392-B524F51683AF}" srcOrd="1" destOrd="0" presId="urn:microsoft.com/office/officeart/2005/8/layout/orgChart1"/>
    <dgm:cxn modelId="{EC5FAF95-E5BB-4337-8312-E3CEAA62DC67}" srcId="{AEF13779-2637-49CC-B554-70CFE0AAA8F3}" destId="{BCADE4C1-755C-41B8-96C6-98C364B52DBA}" srcOrd="0" destOrd="0" parTransId="{46BE1716-F335-4B72-9276-8A64AD0BAB0A}" sibTransId="{1CF51AC0-142C-4ED4-93CA-D6885E8022C0}"/>
    <dgm:cxn modelId="{33414554-6A06-4870-A12D-0E2A782D543A}" type="presOf" srcId="{EFDB8B72-E3F3-4979-9727-CD8A0B673192}" destId="{0D1903D3-5A68-434C-8699-AD5DB6F3C94D}" srcOrd="0" destOrd="0" presId="urn:microsoft.com/office/officeart/2005/8/layout/orgChart1"/>
    <dgm:cxn modelId="{1F5DE966-1A9F-4BBB-B2B3-B0B6C4780B37}" type="presOf" srcId="{AEF13779-2637-49CC-B554-70CFE0AAA8F3}" destId="{D55639F3-A340-4DD5-86AA-007E8EAC49D1}" srcOrd="1" destOrd="0" presId="urn:microsoft.com/office/officeart/2005/8/layout/orgChart1"/>
    <dgm:cxn modelId="{956A915A-A0D2-4B43-9385-A4771D406077}" type="presOf" srcId="{46BE1716-F335-4B72-9276-8A64AD0BAB0A}" destId="{3FA2D866-3C3A-4EE4-822D-1E52CC159AF1}" srcOrd="0" destOrd="0" presId="urn:microsoft.com/office/officeart/2005/8/layout/orgChart1"/>
    <dgm:cxn modelId="{192ECC6A-EB11-423B-997F-2E249C55A951}" type="presOf" srcId="{D17F7A41-1B93-4B14-8176-997E6023783E}" destId="{27937CDE-282B-428F-A98C-7381A1B098FD}" srcOrd="1" destOrd="0" presId="urn:microsoft.com/office/officeart/2005/8/layout/orgChart1"/>
    <dgm:cxn modelId="{69126592-2F6C-4E7C-883A-58E5465A4640}" srcId="{AEF13779-2637-49CC-B554-70CFE0AAA8F3}" destId="{D17F7A41-1B93-4B14-8176-997E6023783E}" srcOrd="1" destOrd="0" parTransId="{EFDB8B72-E3F3-4979-9727-CD8A0B673192}" sibTransId="{FEF263DD-3EAE-4934-BA80-1C4C4192D1C0}"/>
    <dgm:cxn modelId="{486C71F0-C788-42E2-A9A8-D7E85BFA420C}" srcId="{91D616E3-0463-45CF-B0A1-920B1FCFA0AA}" destId="{AEF13779-2637-49CC-B554-70CFE0AAA8F3}" srcOrd="0" destOrd="0" parTransId="{899F7A31-47CD-41EA-B48C-CE7399CA1519}" sibTransId="{A329F6E0-AB55-4F4B-AF1D-F71A6EE2FCBE}"/>
    <dgm:cxn modelId="{419FDE23-669D-413F-93D5-C81F11672256}" type="presParOf" srcId="{65BD5725-5C9A-49CE-AB43-46BB73E8D326}" destId="{D2CE140B-2895-43F4-B7BD-CEADCE29CF53}" srcOrd="0" destOrd="0" presId="urn:microsoft.com/office/officeart/2005/8/layout/orgChart1"/>
    <dgm:cxn modelId="{C68CD97C-3143-46B1-A2D2-17F6E3289CD6}" type="presParOf" srcId="{D2CE140B-2895-43F4-B7BD-CEADCE29CF53}" destId="{E47A6D26-4223-48BE-ABAF-A39B1FC6009E}" srcOrd="0" destOrd="0" presId="urn:microsoft.com/office/officeart/2005/8/layout/orgChart1"/>
    <dgm:cxn modelId="{7BBEE3BE-B79B-4F9A-B7C5-77B2A0EEE886}" type="presParOf" srcId="{E47A6D26-4223-48BE-ABAF-A39B1FC6009E}" destId="{7CDBFCB1-4700-4BCF-94AE-902FE0500B11}" srcOrd="0" destOrd="0" presId="urn:microsoft.com/office/officeart/2005/8/layout/orgChart1"/>
    <dgm:cxn modelId="{8A49AAE4-4638-4ED7-9B3F-7C539BAC157C}" type="presParOf" srcId="{E47A6D26-4223-48BE-ABAF-A39B1FC6009E}" destId="{D55639F3-A340-4DD5-86AA-007E8EAC49D1}" srcOrd="1" destOrd="0" presId="urn:microsoft.com/office/officeart/2005/8/layout/orgChart1"/>
    <dgm:cxn modelId="{0847D784-D4C8-48A9-96AE-79FDE6571D0D}" type="presParOf" srcId="{D2CE140B-2895-43F4-B7BD-CEADCE29CF53}" destId="{4B2FF2DF-4950-4837-B2D6-DCC6FF0C99D6}" srcOrd="1" destOrd="0" presId="urn:microsoft.com/office/officeart/2005/8/layout/orgChart1"/>
    <dgm:cxn modelId="{B0EA7FB7-0C48-4FAC-BA54-69256A91DF19}" type="presParOf" srcId="{4B2FF2DF-4950-4837-B2D6-DCC6FF0C99D6}" destId="{3FA2D866-3C3A-4EE4-822D-1E52CC159AF1}" srcOrd="0" destOrd="0" presId="urn:microsoft.com/office/officeart/2005/8/layout/orgChart1"/>
    <dgm:cxn modelId="{06C49C65-03FB-432C-86B8-A5B7E8B92D75}" type="presParOf" srcId="{4B2FF2DF-4950-4837-B2D6-DCC6FF0C99D6}" destId="{BB82C057-5E48-4EFB-8C21-655CD164A610}" srcOrd="1" destOrd="0" presId="urn:microsoft.com/office/officeart/2005/8/layout/orgChart1"/>
    <dgm:cxn modelId="{16579032-F2EA-4196-AFD3-43B0B9A8EFA7}" type="presParOf" srcId="{BB82C057-5E48-4EFB-8C21-655CD164A610}" destId="{21479FAD-C568-4482-A8A9-7F730A3C71A5}" srcOrd="0" destOrd="0" presId="urn:microsoft.com/office/officeart/2005/8/layout/orgChart1"/>
    <dgm:cxn modelId="{E5B51B09-2BC1-4333-8F03-6CD7AD34E99F}" type="presParOf" srcId="{21479FAD-C568-4482-A8A9-7F730A3C71A5}" destId="{D053E287-A7B2-4041-81E7-38A4AD2D03D9}" srcOrd="0" destOrd="0" presId="urn:microsoft.com/office/officeart/2005/8/layout/orgChart1"/>
    <dgm:cxn modelId="{0E25D22B-C10E-40D8-ADD9-FD4A68DFCD56}" type="presParOf" srcId="{21479FAD-C568-4482-A8A9-7F730A3C71A5}" destId="{934E1F66-ECB9-4FC3-8392-B524F51683AF}" srcOrd="1" destOrd="0" presId="urn:microsoft.com/office/officeart/2005/8/layout/orgChart1"/>
    <dgm:cxn modelId="{692FEFB1-FAB4-4926-8AA3-43D57550B8CB}" type="presParOf" srcId="{BB82C057-5E48-4EFB-8C21-655CD164A610}" destId="{7FD23617-1312-4464-9283-F3CF8BA73144}" srcOrd="1" destOrd="0" presId="urn:microsoft.com/office/officeart/2005/8/layout/orgChart1"/>
    <dgm:cxn modelId="{A34B4AC2-B9B9-42A4-AA63-04C478058A0E}" type="presParOf" srcId="{BB82C057-5E48-4EFB-8C21-655CD164A610}" destId="{5FC4D118-AD9D-4B1E-A6A4-D4C0CA315FE9}" srcOrd="2" destOrd="0" presId="urn:microsoft.com/office/officeart/2005/8/layout/orgChart1"/>
    <dgm:cxn modelId="{59A24064-2EC3-414A-89C1-D770F218134E}" type="presParOf" srcId="{4B2FF2DF-4950-4837-B2D6-DCC6FF0C99D6}" destId="{0D1903D3-5A68-434C-8699-AD5DB6F3C94D}" srcOrd="2" destOrd="0" presId="urn:microsoft.com/office/officeart/2005/8/layout/orgChart1"/>
    <dgm:cxn modelId="{3FE49950-855E-46DF-B74A-C80C5D52F4D5}" type="presParOf" srcId="{4B2FF2DF-4950-4837-B2D6-DCC6FF0C99D6}" destId="{835C03B0-98E1-4950-8BF5-1F13B35C6F21}" srcOrd="3" destOrd="0" presId="urn:microsoft.com/office/officeart/2005/8/layout/orgChart1"/>
    <dgm:cxn modelId="{EC6D5E20-A65A-4246-A8F7-AB4C9C34C67B}" type="presParOf" srcId="{835C03B0-98E1-4950-8BF5-1F13B35C6F21}" destId="{A19CF392-685B-4529-864D-44A35B7A685C}" srcOrd="0" destOrd="0" presId="urn:microsoft.com/office/officeart/2005/8/layout/orgChart1"/>
    <dgm:cxn modelId="{002247DD-ADF2-4A40-8877-059350D8F26B}" type="presParOf" srcId="{A19CF392-685B-4529-864D-44A35B7A685C}" destId="{13DD0903-C732-4F61-A898-5AA62DCC814C}" srcOrd="0" destOrd="0" presId="urn:microsoft.com/office/officeart/2005/8/layout/orgChart1"/>
    <dgm:cxn modelId="{E54E5E5A-9AE1-47F4-BD1E-C00DB1E3CC01}" type="presParOf" srcId="{A19CF392-685B-4529-864D-44A35B7A685C}" destId="{27937CDE-282B-428F-A98C-7381A1B098FD}" srcOrd="1" destOrd="0" presId="urn:microsoft.com/office/officeart/2005/8/layout/orgChart1"/>
    <dgm:cxn modelId="{2307CAFC-43C0-4ABA-B4D9-74051BA11A74}" type="presParOf" srcId="{835C03B0-98E1-4950-8BF5-1F13B35C6F21}" destId="{22AF8EDA-9F47-41E0-A4C8-215EE52E38DF}" srcOrd="1" destOrd="0" presId="urn:microsoft.com/office/officeart/2005/8/layout/orgChart1"/>
    <dgm:cxn modelId="{D1089E31-2D18-4D5D-86D5-FB9CB0081903}" type="presParOf" srcId="{835C03B0-98E1-4950-8BF5-1F13B35C6F21}" destId="{969B0BF3-956E-4DE3-9505-628458E1C647}" srcOrd="2" destOrd="0" presId="urn:microsoft.com/office/officeart/2005/8/layout/orgChart1"/>
    <dgm:cxn modelId="{9F87AE3F-B5A2-48DE-BD81-9168D0666DCD}" type="presParOf" srcId="{D2CE140B-2895-43F4-B7BD-CEADCE29CF53}" destId="{C450B09C-7A98-473A-A78B-5BCE5D69DD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903D3-5A68-434C-8699-AD5DB6F3C94D}">
      <dsp:nvSpPr>
        <dsp:cNvPr id="0" name=""/>
        <dsp:cNvSpPr/>
      </dsp:nvSpPr>
      <dsp:spPr>
        <a:xfrm>
          <a:off x="3571094" y="1125833"/>
          <a:ext cx="2117567" cy="458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386"/>
              </a:lnTo>
              <a:lnTo>
                <a:pt x="2117567" y="216386"/>
              </a:lnTo>
              <a:lnTo>
                <a:pt x="2117567" y="45833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A2D866-3C3A-4EE4-822D-1E52CC159AF1}">
      <dsp:nvSpPr>
        <dsp:cNvPr id="0" name=""/>
        <dsp:cNvSpPr/>
      </dsp:nvSpPr>
      <dsp:spPr>
        <a:xfrm>
          <a:off x="1368175" y="1125833"/>
          <a:ext cx="2202919" cy="458338"/>
        </a:xfrm>
        <a:custGeom>
          <a:avLst/>
          <a:gdLst/>
          <a:ahLst/>
          <a:cxnLst/>
          <a:rect l="0" t="0" r="0" b="0"/>
          <a:pathLst>
            <a:path>
              <a:moveTo>
                <a:pt x="2202919" y="0"/>
              </a:moveTo>
              <a:lnTo>
                <a:pt x="2202919" y="216386"/>
              </a:lnTo>
              <a:lnTo>
                <a:pt x="0" y="216386"/>
              </a:lnTo>
              <a:lnTo>
                <a:pt x="0" y="45833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BFCB1-4700-4BCF-94AE-902FE0500B11}">
      <dsp:nvSpPr>
        <dsp:cNvPr id="0" name=""/>
        <dsp:cNvSpPr/>
      </dsp:nvSpPr>
      <dsp:spPr>
        <a:xfrm>
          <a:off x="2376253" y="5"/>
          <a:ext cx="2389683" cy="11258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500" b="1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Board of </a:t>
          </a:r>
          <a:r>
            <a:rPr kumimoji="0" lang="en-US" sz="1500" b="1" i="0" u="none" strike="noStrike" kern="1200" cap="none" normalizeH="0" baseline="0" noProof="0" dirty="0" smtClean="0">
              <a:ln/>
              <a:effectLst/>
              <a:latin typeface="Arial" pitchFamily="34" charset="0"/>
              <a:cs typeface="Arial" pitchFamily="34" charset="0"/>
            </a:rPr>
            <a:t>Governors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kern="1200" cap="none" normalizeH="0" baseline="0" noProof="0" dirty="0" smtClean="0">
              <a:ln/>
              <a:effectLst/>
              <a:latin typeface="Arial" pitchFamily="34" charset="0"/>
              <a:cs typeface="Arial" pitchFamily="34" charset="0"/>
            </a:rPr>
            <a:t>↓</a:t>
          </a:r>
          <a:br>
            <a:rPr kumimoji="0" lang="en-US" sz="1500" b="1" i="0" u="none" strike="noStrike" kern="1200" cap="none" normalizeH="0" baseline="0" noProof="0" dirty="0" smtClean="0">
              <a:ln/>
              <a:effectLst/>
              <a:latin typeface="Arial" pitchFamily="34" charset="0"/>
              <a:cs typeface="Arial" pitchFamily="34" charset="0"/>
            </a:rPr>
          </a:br>
          <a:r>
            <a:rPr kumimoji="0" lang="en-US" sz="1500" b="1" i="0" u="none" strike="noStrike" kern="1200" cap="none" normalizeH="0" baseline="0" noProof="0" dirty="0" smtClean="0">
              <a:ln/>
              <a:effectLst/>
              <a:latin typeface="Arial" pitchFamily="34" charset="0"/>
              <a:cs typeface="Arial" pitchFamily="34" charset="0"/>
            </a:rPr>
            <a:t>Executive </a:t>
          </a:r>
          <a:r>
            <a:rPr kumimoji="0" lang="nl-BE" sz="1500" b="1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Board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500" b="1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↓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500" b="1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Management Board</a:t>
          </a:r>
          <a:endParaRPr kumimoji="0" lang="nl-NL" sz="1500" b="1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2376253" y="5"/>
        <a:ext cx="2389683" cy="1125827"/>
      </dsp:txXfrm>
    </dsp:sp>
    <dsp:sp modelId="{D053E287-A7B2-4041-81E7-38A4AD2D03D9}">
      <dsp:nvSpPr>
        <dsp:cNvPr id="0" name=""/>
        <dsp:cNvSpPr/>
      </dsp:nvSpPr>
      <dsp:spPr>
        <a:xfrm>
          <a:off x="216021" y="1584171"/>
          <a:ext cx="2304308" cy="4049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600" b="1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8 Central </a:t>
          </a:r>
          <a:r>
            <a:rPr kumimoji="0" lang="nl-BE" sz="1600" b="1" i="0" u="none" strike="noStrike" kern="1200" cap="none" normalizeH="0" baseline="0" dirty="0" err="1" smtClean="0">
              <a:ln/>
              <a:effectLst/>
              <a:latin typeface="Arial" pitchFamily="34" charset="0"/>
              <a:cs typeface="Arial" pitchFamily="34" charset="0"/>
            </a:rPr>
            <a:t>Departments</a:t>
          </a:r>
          <a:endParaRPr kumimoji="0" lang="nl-BE" sz="1600" b="1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216021" y="1584171"/>
        <a:ext cx="2304308" cy="404982"/>
      </dsp:txXfrm>
    </dsp:sp>
    <dsp:sp modelId="{13DD0903-C732-4F61-A898-5AA62DCC814C}">
      <dsp:nvSpPr>
        <dsp:cNvPr id="0" name=""/>
        <dsp:cNvSpPr/>
      </dsp:nvSpPr>
      <dsp:spPr>
        <a:xfrm>
          <a:off x="4536508" y="1584171"/>
          <a:ext cx="2304308" cy="4049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nl-BE" sz="1600" b="1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BE" sz="1600" b="1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11 </a:t>
          </a:r>
          <a:r>
            <a:rPr kumimoji="0" lang="nl-BE" sz="1600" b="1" i="0" u="none" strike="noStrike" kern="1200" cap="none" normalizeH="0" baseline="0" dirty="0" err="1" smtClean="0">
              <a:ln/>
              <a:effectLst/>
              <a:latin typeface="Arial" pitchFamily="34" charset="0"/>
              <a:cs typeface="Arial" pitchFamily="34" charset="0"/>
            </a:rPr>
            <a:t>Faculties</a:t>
          </a:r>
          <a:r>
            <a:rPr kumimoji="0" lang="nl-BE" sz="1600" b="1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 </a:t>
          </a:r>
          <a:endParaRPr kumimoji="0" lang="nl-NL" sz="16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  <a:p>
          <a:pPr marL="93663" lvl="0" indent="0" algn="l" defTabSz="91440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endParaRPr kumimoji="0" lang="nl-NL" sz="16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4536508" y="1584171"/>
        <a:ext cx="2304308" cy="404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F5DD422-CBC2-4466-AAF2-D4068BAEF0BE}" type="datetimeFigureOut">
              <a:rPr lang="en-US"/>
              <a:pPr>
                <a:defRPr/>
              </a:pPr>
              <a:t>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6814E3C-E66E-40B4-93CB-2C69EDBAD0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53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8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6464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2C39B16-861E-43D9-A4C5-59D7D209200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0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C65B8C5-559B-4CEE-801B-88F1F13B97AA}" type="slidenum">
              <a:rPr lang="en-US" smtClean="0"/>
              <a:pPr eaLnBrk="1" hangingPunct="1">
                <a:defRPr/>
              </a:pPr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748138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35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94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60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1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91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73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56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Shanghai Ranking - Measuring research performance such as: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Highly cited researchers; Papers indexed in major citation indices; Per capita academic performance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- World University Ranking by Times Higher Education: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Judgement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across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Teaching; Research; Knowledge transfer; International outlook</a:t>
            </a:r>
            <a:endParaRPr lang="nl-NL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77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4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10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64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99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53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0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4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12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22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z="14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3585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73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21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958B214-4414-4ABB-BBF4-D7ED7D457E3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B70A0-897F-4415-96F8-8D107B79B620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4/02/2014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bal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461963" y="6232525"/>
            <a:ext cx="8220075" cy="0"/>
          </a:xfrm>
          <a:prstGeom prst="line">
            <a:avLst/>
          </a:prstGeom>
          <a:noFill/>
          <a:ln w="19050">
            <a:solidFill>
              <a:srgbClr val="0A1E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25" y="125413"/>
            <a:ext cx="6905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85720" y="2130425"/>
            <a:ext cx="8501122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0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3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533400"/>
            <a:ext cx="2036762" cy="56610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5957888" cy="56610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5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bal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461963" y="6232525"/>
            <a:ext cx="8220075" cy="0"/>
          </a:xfrm>
          <a:prstGeom prst="line">
            <a:avLst/>
          </a:prstGeom>
          <a:noFill/>
          <a:ln w="19050">
            <a:solidFill>
              <a:srgbClr val="0A1E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>
              <a:solidFill>
                <a:srgbClr val="000000"/>
              </a:solidFill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25" y="125413"/>
            <a:ext cx="6905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85720" y="2130425"/>
            <a:ext cx="8501122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4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9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38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95400"/>
            <a:ext cx="3983037" cy="489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295400"/>
            <a:ext cx="3983038" cy="489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0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10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5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4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44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36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95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533400"/>
            <a:ext cx="2036762" cy="56610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5957888" cy="56610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3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7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95400"/>
            <a:ext cx="3983037" cy="489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295400"/>
            <a:ext cx="3983038" cy="489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2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8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1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8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6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logobalk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95400"/>
            <a:ext cx="81184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270625"/>
            <a:ext cx="812323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1470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</a:t>
            </a:r>
          </a:p>
        </p:txBody>
      </p:sp>
      <p:sp>
        <p:nvSpPr>
          <p:cNvPr id="1030" name="Line 23"/>
          <p:cNvSpPr>
            <a:spLocks noChangeShapeType="1"/>
          </p:cNvSpPr>
          <p:nvPr/>
        </p:nvSpPr>
        <p:spPr bwMode="auto">
          <a:xfrm flipV="1">
            <a:off x="539750" y="6232525"/>
            <a:ext cx="8047038" cy="4763"/>
          </a:xfrm>
          <a:prstGeom prst="line">
            <a:avLst/>
          </a:prstGeom>
          <a:noFill/>
          <a:ln w="19050">
            <a:solidFill>
              <a:srgbClr val="0A1E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pic>
        <p:nvPicPr>
          <p:cNvPr id="1031" name="Picture 40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25" y="125413"/>
            <a:ext cx="6905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logobalk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95400"/>
            <a:ext cx="81184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270625"/>
            <a:ext cx="812323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1470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</a:t>
            </a:r>
          </a:p>
        </p:txBody>
      </p:sp>
      <p:sp>
        <p:nvSpPr>
          <p:cNvPr id="1030" name="Line 23"/>
          <p:cNvSpPr>
            <a:spLocks noChangeShapeType="1"/>
          </p:cNvSpPr>
          <p:nvPr/>
        </p:nvSpPr>
        <p:spPr bwMode="auto">
          <a:xfrm flipV="1">
            <a:off x="539750" y="6232525"/>
            <a:ext cx="8047038" cy="4763"/>
          </a:xfrm>
          <a:prstGeom prst="line">
            <a:avLst/>
          </a:prstGeom>
          <a:noFill/>
          <a:ln w="19050">
            <a:solidFill>
              <a:srgbClr val="0A1E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>
              <a:solidFill>
                <a:srgbClr val="000000"/>
              </a:solidFill>
            </a:endParaRPr>
          </a:p>
        </p:txBody>
      </p:sp>
      <p:pic>
        <p:nvPicPr>
          <p:cNvPr id="1031" name="Picture 40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25" y="125413"/>
            <a:ext cx="6905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5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hyperlink" Target="http://www.india-platform.org/news/overvie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mailto:IRO@UGent.be" TargetMode="External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hyperlink" Target="http://www.ugent.be/UGentIRO" TargetMode="External"/><Relationship Id="rId10" Type="http://schemas.openxmlformats.org/officeDocument/2006/relationships/image" Target="../media/image27.jpeg"/><Relationship Id="rId4" Type="http://schemas.openxmlformats.org/officeDocument/2006/relationships/hyperlink" Target="http://www.ugent.be/en" TargetMode="External"/><Relationship Id="rId9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gent.be/coursecatalogu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ctrTitle"/>
          </p:nvPr>
        </p:nvSpPr>
        <p:spPr>
          <a:xfrm>
            <a:off x="1115616" y="2351162"/>
            <a:ext cx="7383165" cy="1509886"/>
          </a:xfrm>
          <a:prstGeom prst="round2DiagRect">
            <a:avLst/>
          </a:prstGeom>
          <a:solidFill>
            <a:srgbClr val="1F497E"/>
          </a:solidFill>
          <a:ln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4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Ghent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en-GB" sz="2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Doctoral schools</a:t>
            </a:r>
          </a:p>
          <a:p>
            <a:pPr lvl="1"/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Organization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GB" sz="1600" dirty="0" smtClean="0">
                <a:latin typeface="Arial" pitchFamily="34" charset="0"/>
                <a:cs typeface="Arial" pitchFamily="34" charset="0"/>
              </a:rPr>
              <a:t>Doctoral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School of Arts, Humanities and Law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GB" sz="1600" dirty="0">
                <a:latin typeface="Arial" pitchFamily="34" charset="0"/>
                <a:cs typeface="Arial" pitchFamily="34" charset="0"/>
              </a:rPr>
              <a:t>Doctoral School of (Bioscience) Engineering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GB" sz="1600" dirty="0">
                <a:latin typeface="Arial" pitchFamily="34" charset="0"/>
                <a:cs typeface="Arial" pitchFamily="34" charset="0"/>
              </a:rPr>
              <a:t>Doctoral School of Life Sciences and Medicine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GB" sz="1600" dirty="0">
                <a:latin typeface="Arial" pitchFamily="34" charset="0"/>
                <a:cs typeface="Arial" pitchFamily="34" charset="0"/>
              </a:rPr>
              <a:t>Doctoral School of Natural Sciences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GB" sz="1600" dirty="0">
                <a:latin typeface="Arial" pitchFamily="34" charset="0"/>
                <a:cs typeface="Arial" pitchFamily="34" charset="0"/>
              </a:rPr>
              <a:t>Doctoral School of Social and Behavioural Sciences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Spearheads</a:t>
            </a:r>
          </a:p>
          <a:p>
            <a:pPr lvl="1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Multidisciplinary Research Partnerships</a:t>
            </a:r>
          </a:p>
          <a:p>
            <a:pPr lvl="2"/>
            <a:r>
              <a:rPr lang="en-US" sz="1600" dirty="0">
                <a:latin typeface="Arial" pitchFamily="34" charset="0"/>
                <a:cs typeface="Arial" pitchFamily="34" charset="0"/>
              </a:rPr>
              <a:t>Biotechnology for a sustainable economy (Ghent Bio-Economy)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600" dirty="0">
                <a:latin typeface="Arial" pitchFamily="34" charset="0"/>
                <a:cs typeface="Arial" pitchFamily="34" charset="0"/>
              </a:rPr>
              <a:t>Bio-Informatics (From Nucleotides to Networks)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600" dirty="0">
                <a:latin typeface="Arial" pitchFamily="34" charset="0"/>
                <a:cs typeface="Arial" pitchFamily="34" charset="0"/>
              </a:rPr>
              <a:t>Nano- and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Biophotonics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(Center for Nano- and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Biophotonics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600" dirty="0">
                <a:latin typeface="Arial" pitchFamily="34" charset="0"/>
                <a:cs typeface="Arial" pitchFamily="34" charset="0"/>
              </a:rPr>
              <a:t>Neurosciences (Institute for Neuroscience)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600" dirty="0">
                <a:latin typeface="Arial" pitchFamily="34" charset="0"/>
                <a:cs typeface="Arial" pitchFamily="34" charset="0"/>
              </a:rPr>
              <a:t>Inflammation and Immunity (GROUP-ID)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endParaRPr lang="nl-BE" dirty="0">
              <a:latin typeface="Arial" pitchFamily="34" charset="0"/>
              <a:cs typeface="Arial" pitchFamily="34" charset="0"/>
            </a:endParaRPr>
          </a:p>
          <a:p>
            <a:pPr lvl="1"/>
            <a:endParaRPr lang="nl-B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9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Facts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&amp; Figures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pPr>
              <a:tabLst>
                <a:tab pos="3948113" algn="l"/>
              </a:tabLst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Students 2013-2014</a:t>
            </a:r>
            <a:endParaRPr lang="nl-BE" dirty="0">
              <a:latin typeface="Arial" pitchFamily="34" charset="0"/>
              <a:cs typeface="Arial" pitchFamily="34" charset="0"/>
            </a:endParaRPr>
          </a:p>
          <a:p>
            <a:pPr lvl="1">
              <a:tabLst>
                <a:tab pos="4211638" algn="l"/>
              </a:tabLst>
            </a:pPr>
            <a:r>
              <a:rPr lang="nl-BE" sz="18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nl-BE" sz="1800" dirty="0" err="1" smtClean="0">
                <a:latin typeface="Arial" pitchFamily="34" charset="0"/>
                <a:cs typeface="Arial" pitchFamily="34" charset="0"/>
              </a:rPr>
              <a:t>population</a:t>
            </a:r>
            <a:r>
              <a:rPr lang="nl-BE" sz="1800" dirty="0" smtClean="0">
                <a:latin typeface="Arial" pitchFamily="34" charset="0"/>
                <a:cs typeface="Arial" pitchFamily="34" charset="0"/>
              </a:rPr>
              <a:t>	41.192</a:t>
            </a:r>
          </a:p>
          <a:p>
            <a:pPr lvl="1">
              <a:tabLst>
                <a:tab pos="4211638" algn="l"/>
              </a:tabLst>
            </a:pPr>
            <a:r>
              <a:rPr lang="nl-BE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</a:t>
            </a:r>
            <a:r>
              <a:rPr lang="nl-BE" sz="1800" dirty="0" smtClean="0">
                <a:latin typeface="Arial" pitchFamily="34" charset="0"/>
                <a:cs typeface="Arial" pitchFamily="34" charset="0"/>
              </a:rPr>
              <a:t>nternational students	10% </a:t>
            </a:r>
            <a:r>
              <a:rPr lang="nl-BE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over </a:t>
            </a:r>
            <a:r>
              <a:rPr lang="nl-BE" sz="1800" dirty="0" smtClean="0">
                <a:latin typeface="Arial" pitchFamily="34" charset="0"/>
                <a:cs typeface="Arial" pitchFamily="34" charset="0"/>
              </a:rPr>
              <a:t>4.000</a:t>
            </a:r>
          </a:p>
          <a:p>
            <a:pPr marL="457200" lvl="1" indent="0">
              <a:buNone/>
              <a:tabLst>
                <a:tab pos="4211638" algn="l"/>
              </a:tabLst>
            </a:pPr>
            <a:endParaRPr lang="nl-NL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tabLst>
                <a:tab pos="4211638" algn="l"/>
              </a:tabLst>
            </a:pPr>
            <a:r>
              <a:rPr lang="nl-NL" sz="1800" dirty="0" smtClean="0">
                <a:latin typeface="Arial" pitchFamily="34" charset="0"/>
                <a:cs typeface="Arial" pitchFamily="34" charset="0"/>
              </a:rPr>
              <a:t>PhD students	3.800 (Dec. 2012)</a:t>
            </a:r>
          </a:p>
          <a:p>
            <a:pPr lvl="1">
              <a:tabLst>
                <a:tab pos="4211638" algn="l"/>
              </a:tabLst>
            </a:pPr>
            <a:r>
              <a:rPr lang="nl-NL" sz="1800" dirty="0" smtClean="0">
                <a:latin typeface="Arial" pitchFamily="34" charset="0"/>
                <a:cs typeface="Arial" pitchFamily="34" charset="0"/>
              </a:rPr>
              <a:t>International PhD students	30%</a:t>
            </a:r>
            <a:r>
              <a:rPr lang="nl-BE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BE" sz="1800" dirty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nl-BE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over 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1.000 </a:t>
            </a:r>
          </a:p>
          <a:p>
            <a:pPr marL="457200" lvl="1" indent="0">
              <a:buNone/>
              <a:tabLst>
                <a:tab pos="4211638" algn="l"/>
              </a:tabLst>
            </a:pPr>
            <a:endParaRPr lang="nl-NL" sz="18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lvl="1" indent="0">
              <a:buNone/>
              <a:tabLst>
                <a:tab pos="4211638" algn="l"/>
              </a:tabLst>
            </a:pPr>
            <a:endParaRPr lang="nl-NL" sz="1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tabLst>
                <a:tab pos="4211638" algn="l"/>
              </a:tabLs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Staff (Jan. 2014)</a:t>
            </a:r>
          </a:p>
          <a:p>
            <a:pPr lvl="1">
              <a:tabLst>
                <a:tab pos="4211638" algn="l"/>
              </a:tabLst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8.529 staff members (excl. Ghent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University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Hospital: over 6.000)</a:t>
            </a:r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 lvl="1"/>
            <a:endParaRPr lang="nl-NL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nl-BE" i="1" dirty="0">
              <a:latin typeface="Arial" pitchFamily="34" charset="0"/>
              <a:cs typeface="Arial" pitchFamily="34" charset="0"/>
            </a:endParaRPr>
          </a:p>
          <a:p>
            <a:endParaRPr lang="nl-B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 bwMode="auto">
          <a:xfrm>
            <a:off x="467544" y="6098812"/>
            <a:ext cx="820891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endParaRPr lang="nl-BE" sz="1200" dirty="0" err="1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Facts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&amp; Figures &gt; 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Students per </a:t>
            </a:r>
            <a:r>
              <a:rPr lang="en-GB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faculty </a:t>
            </a:r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322070"/>
              </p:ext>
            </p:extLst>
          </p:nvPr>
        </p:nvGraphicFramePr>
        <p:xfrm>
          <a:off x="0" y="1700808"/>
          <a:ext cx="777686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65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Facts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&amp; Figures &gt;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Incoming exchange</a:t>
            </a:r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783322"/>
              </p:ext>
            </p:extLst>
          </p:nvPr>
        </p:nvGraphicFramePr>
        <p:xfrm>
          <a:off x="467544" y="1556792"/>
          <a:ext cx="828092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43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Facts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&amp; Figures &gt;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Outgoing exchange</a:t>
            </a:r>
          </a:p>
        </p:txBody>
      </p:sp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314765"/>
              </p:ext>
            </p:extLst>
          </p:nvPr>
        </p:nvGraphicFramePr>
        <p:xfrm>
          <a:off x="611560" y="1556792"/>
          <a:ext cx="7920880" cy="433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88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Facts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&amp; Figures &gt;</a:t>
            </a:r>
            <a:r>
              <a:rPr lang="en-GB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Research </a:t>
            </a:r>
            <a:r>
              <a:rPr lang="en-GB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output</a:t>
            </a:r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626663"/>
              </p:ext>
            </p:extLst>
          </p:nvPr>
        </p:nvGraphicFramePr>
        <p:xfrm>
          <a:off x="755576" y="1628800"/>
          <a:ext cx="7632848" cy="4494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98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Facts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&amp; Figures &gt; </a:t>
            </a:r>
            <a:r>
              <a:rPr lang="en-GB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Staff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8,529 Staff Members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Professors: 1.372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Assistant academic staff: 1.399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Researchers: 3.074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Administrative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&amp; Technical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Staff: 2.684 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afie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056494"/>
              </p:ext>
            </p:extLst>
          </p:nvPr>
        </p:nvGraphicFramePr>
        <p:xfrm>
          <a:off x="2627784" y="2152328"/>
          <a:ext cx="6276196" cy="470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547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Facts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Figures &gt; 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Rankings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pPr lvl="1"/>
            <a:endParaRPr lang="en-US" sz="1800" dirty="0" smtClean="0"/>
          </a:p>
          <a:p>
            <a:r>
              <a:rPr lang="nl-BE" dirty="0" smtClean="0">
                <a:latin typeface="Arial" pitchFamily="34" charset="0"/>
                <a:cs typeface="Arial" pitchFamily="34" charset="0"/>
              </a:rPr>
              <a:t>Shanghai Ranking </a:t>
            </a:r>
            <a:r>
              <a:rPr lang="nl-BE" dirty="0">
                <a:latin typeface="Arial" pitchFamily="34" charset="0"/>
                <a:cs typeface="Arial" pitchFamily="34" charset="0"/>
              </a:rPr>
              <a:t>– </a:t>
            </a:r>
            <a:r>
              <a:rPr lang="nl-BE" i="1" dirty="0">
                <a:latin typeface="Arial" pitchFamily="34" charset="0"/>
                <a:cs typeface="Arial" pitchFamily="34" charset="0"/>
              </a:rPr>
              <a:t>August </a:t>
            </a:r>
            <a:r>
              <a:rPr lang="nl-BE" i="1" dirty="0" smtClean="0">
                <a:latin typeface="Arial" pitchFamily="34" charset="0"/>
                <a:cs typeface="Arial" pitchFamily="34" charset="0"/>
              </a:rPr>
              <a:t>2013</a:t>
            </a:r>
            <a:endParaRPr lang="nl-BE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>
                <a:latin typeface="Arial" pitchFamily="34" charset="0"/>
                <a:cs typeface="Arial" pitchFamily="34" charset="0"/>
              </a:rPr>
              <a:t>World rank: 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85</a:t>
            </a:r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>
                <a:latin typeface="Arial" pitchFamily="34" charset="0"/>
                <a:cs typeface="Arial" pitchFamily="34" charset="0"/>
              </a:rPr>
              <a:t>National rank: 1</a:t>
            </a:r>
          </a:p>
          <a:p>
            <a:endParaRPr lang="nl-BE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nl-NL" dirty="0">
                <a:latin typeface="Arial" pitchFamily="34" charset="0"/>
                <a:cs typeface="Arial" pitchFamily="34" charset="0"/>
              </a:rPr>
              <a:t>Ranking </a:t>
            </a:r>
            <a:r>
              <a:rPr lang="nl-BE" dirty="0">
                <a:latin typeface="Arial" pitchFamily="34" charset="0"/>
                <a:cs typeface="Arial" pitchFamily="34" charset="0"/>
              </a:rPr>
              <a:t>– </a:t>
            </a:r>
            <a:r>
              <a:rPr lang="nl-NL" dirty="0">
                <a:latin typeface="Arial" pitchFamily="34" charset="0"/>
                <a:cs typeface="Arial" pitchFamily="34" charset="0"/>
              </a:rPr>
              <a:t> </a:t>
            </a:r>
            <a:r>
              <a:rPr lang="nl-NL" i="1" dirty="0" err="1">
                <a:latin typeface="Arial" pitchFamily="34" charset="0"/>
                <a:cs typeface="Arial" pitchFamily="34" charset="0"/>
              </a:rPr>
              <a:t>October</a:t>
            </a:r>
            <a:r>
              <a:rPr lang="nl-NL" i="1" dirty="0">
                <a:latin typeface="Arial" pitchFamily="34" charset="0"/>
                <a:cs typeface="Arial" pitchFamily="34" charset="0"/>
              </a:rPr>
              <a:t> </a:t>
            </a:r>
            <a:r>
              <a:rPr lang="nl-NL" i="1" dirty="0" smtClean="0">
                <a:latin typeface="Arial" pitchFamily="34" charset="0"/>
                <a:cs typeface="Arial" pitchFamily="34" charset="0"/>
              </a:rPr>
              <a:t>2013</a:t>
            </a:r>
            <a:endParaRPr lang="nl-NL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>
                <a:latin typeface="Arial" pitchFamily="34" charset="0"/>
                <a:cs typeface="Arial" pitchFamily="34" charset="0"/>
              </a:rPr>
              <a:t>World rank: 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85</a:t>
            </a:r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>
                <a:latin typeface="Arial" pitchFamily="34" charset="0"/>
                <a:cs typeface="Arial" pitchFamily="34" charset="0"/>
              </a:rPr>
              <a:t>National rank: 2</a:t>
            </a:r>
          </a:p>
          <a:p>
            <a:endParaRPr lang="nl-B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Academic Ranking of World Univers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5161854"/>
            <a:ext cx="3188514" cy="8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157192"/>
            <a:ext cx="1904876" cy="9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Internationalisation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556792"/>
            <a:ext cx="8118475" cy="4464496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Wide </a:t>
            </a: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variety of </a:t>
            </a:r>
            <a:r>
              <a:rPr lang="en-US" dirty="0" err="1" smtClean="0">
                <a:latin typeface="Arial" pitchFamily="34" charset="0"/>
                <a:ea typeface="+mn-ea"/>
                <a:cs typeface="Arial" pitchFamily="34" charset="0"/>
              </a:rPr>
              <a:t>programmes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externally funded 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and </a:t>
            </a: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own 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initiatives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Tradition in internationalisation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ECTS label (2004-2009, 2009-2013, 2013-2016)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Erasmus success story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Very active in Tempus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9 Erasmus Mundus Action 1 Joint Masters  (2 as coordinator) and 2 Doctoral Programmes as coordinator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32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EM Action 2 projects (11 coordinated by UGent): 5 Basileus projects in the Western Balkans  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www.basileus.ugent.be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Stress on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development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cooperation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Several prestigious ERC grants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Bilateral agreements with non-EU partners, own funding </a:t>
            </a:r>
          </a:p>
          <a:p>
            <a:pPr lvl="1"/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4581128"/>
            <a:ext cx="108534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8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Internationalisation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Strategy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556792"/>
            <a:ext cx="8118475" cy="4464496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nl-NL" dirty="0" err="1" smtClean="0">
                <a:latin typeface="Arial" pitchFamily="34" charset="0"/>
                <a:ea typeface="+mn-ea"/>
                <a:cs typeface="Arial" pitchFamily="34" charset="0"/>
              </a:rPr>
              <a:t>Integrated</a:t>
            </a:r>
            <a:r>
              <a:rPr lang="nl-NL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ea typeface="+mn-ea"/>
                <a:cs typeface="Arial" pitchFamily="34" charset="0"/>
              </a:rPr>
              <a:t>institutional</a:t>
            </a:r>
            <a:r>
              <a:rPr lang="nl-NL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nl-NL" dirty="0" err="1">
                <a:latin typeface="Arial" pitchFamily="34" charset="0"/>
                <a:ea typeface="+mn-ea"/>
                <a:cs typeface="Arial" pitchFamily="34" charset="0"/>
              </a:rPr>
              <a:t>strategy</a:t>
            </a:r>
            <a:r>
              <a:rPr lang="nl-NL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nl-NL" dirty="0" err="1"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lang="nl-NL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ea typeface="+mn-ea"/>
                <a:cs typeface="Arial" pitchFamily="34" charset="0"/>
              </a:rPr>
              <a:t>internationalisation</a:t>
            </a:r>
            <a:r>
              <a:rPr lang="nl-NL" dirty="0" smtClean="0">
                <a:latin typeface="Arial" pitchFamily="34" charset="0"/>
                <a:ea typeface="+mn-ea"/>
                <a:cs typeface="Arial" pitchFamily="34" charset="0"/>
              </a:rPr>
              <a:t> 2014-2018*</a:t>
            </a:r>
          </a:p>
          <a:p>
            <a:pPr lvl="1"/>
            <a:r>
              <a:rPr lang="nl-NL" sz="1800" dirty="0" err="1">
                <a:latin typeface="Arial" pitchFamily="34" charset="0"/>
                <a:cs typeface="Arial" pitchFamily="34" charset="0"/>
              </a:rPr>
              <a:t>Internal</a:t>
            </a:r>
            <a:r>
              <a:rPr lang="nl-NL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 err="1">
                <a:latin typeface="Arial" pitchFamily="34" charset="0"/>
                <a:cs typeface="Arial" pitchFamily="34" charset="0"/>
              </a:rPr>
              <a:t>structure</a:t>
            </a:r>
            <a:r>
              <a:rPr lang="nl-NL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nl-NL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 err="1">
                <a:latin typeface="Arial" pitchFamily="34" charset="0"/>
                <a:cs typeface="Arial" pitchFamily="34" charset="0"/>
              </a:rPr>
              <a:t>communication</a:t>
            </a:r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Strategic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cooperation</a:t>
            </a:r>
          </a:p>
          <a:p>
            <a:pPr lvl="2"/>
            <a:r>
              <a:rPr lang="en-US" sz="1600" dirty="0" smtClean="0">
                <a:latin typeface="Arial" pitchFamily="34" charset="0"/>
                <a:cs typeface="Arial" pitchFamily="34" charset="0"/>
              </a:rPr>
              <a:t>Quality driven</a:t>
            </a:r>
          </a:p>
          <a:p>
            <a:pPr lvl="2"/>
            <a:r>
              <a:rPr lang="en-US" sz="1600" dirty="0" smtClean="0">
                <a:latin typeface="Arial" pitchFamily="34" charset="0"/>
                <a:cs typeface="Arial" pitchFamily="34" charset="0"/>
              </a:rPr>
              <a:t>Regional focus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 smtClean="0">
                <a:latin typeface="Arial" pitchFamily="34" charset="0"/>
                <a:cs typeface="Arial" pitchFamily="34" charset="0"/>
              </a:rPr>
              <a:t>Internationalisation of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education</a:t>
            </a:r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nl-NL" sz="1600" dirty="0" smtClean="0">
                <a:latin typeface="Arial" pitchFamily="34" charset="0"/>
                <a:cs typeface="Arial" pitchFamily="34" charset="0"/>
              </a:rPr>
              <a:t>25% </a:t>
            </a:r>
            <a:r>
              <a:rPr lang="nl-NL" sz="1600" dirty="0" err="1" smtClean="0">
                <a:latin typeface="Arial" pitchFamily="34" charset="0"/>
                <a:cs typeface="Arial" pitchFamily="34" charset="0"/>
              </a:rPr>
              <a:t>outbound</a:t>
            </a:r>
            <a:r>
              <a:rPr lang="nl-NL" sz="1600" dirty="0" smtClean="0">
                <a:latin typeface="Arial" pitchFamily="34" charset="0"/>
                <a:cs typeface="Arial" pitchFamily="34" charset="0"/>
              </a:rPr>
              <a:t> student </a:t>
            </a:r>
            <a:r>
              <a:rPr lang="nl-NL" sz="1600" dirty="0" err="1" smtClean="0">
                <a:latin typeface="Arial" pitchFamily="34" charset="0"/>
                <a:cs typeface="Arial" pitchFamily="34" charset="0"/>
              </a:rPr>
              <a:t>mobility</a:t>
            </a:r>
            <a:endParaRPr lang="nl-NL" sz="16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nl-NL" sz="1600" dirty="0" smtClean="0">
                <a:latin typeface="Arial" pitchFamily="34" charset="0"/>
                <a:cs typeface="Arial" pitchFamily="34" charset="0"/>
              </a:rPr>
              <a:t>English </a:t>
            </a:r>
            <a:r>
              <a:rPr lang="nl-NL" sz="1600" dirty="0" err="1" smtClean="0">
                <a:latin typeface="Arial" pitchFamily="34" charset="0"/>
                <a:cs typeface="Arial" pitchFamily="34" charset="0"/>
              </a:rPr>
              <a:t>taught</a:t>
            </a:r>
            <a:r>
              <a:rPr lang="nl-NL" sz="1600" dirty="0" smtClean="0">
                <a:latin typeface="Arial" pitchFamily="34" charset="0"/>
                <a:cs typeface="Arial" pitchFamily="34" charset="0"/>
              </a:rPr>
              <a:t> courses</a:t>
            </a:r>
          </a:p>
          <a:p>
            <a:pPr lvl="2"/>
            <a:r>
              <a:rPr lang="nl-NL" sz="1600" dirty="0" err="1" smtClean="0">
                <a:latin typeface="Arial" pitchFamily="34" charset="0"/>
                <a:cs typeface="Arial" pitchFamily="34" charset="0"/>
              </a:rPr>
              <a:t>Internationalisation@Home</a:t>
            </a:r>
            <a:endParaRPr lang="nl-NL" sz="16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Selective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recruitment of students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staff</a:t>
            </a:r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nl-NL" sz="1600" dirty="0" err="1">
                <a:latin typeface="Arial" pitchFamily="34" charset="0"/>
                <a:cs typeface="Arial" pitchFamily="34" charset="0"/>
              </a:rPr>
              <a:t>Orientation</a:t>
            </a:r>
            <a:r>
              <a:rPr lang="nl-N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1600" dirty="0" err="1" smtClean="0">
                <a:latin typeface="Arial" pitchFamily="34" charset="0"/>
                <a:cs typeface="Arial" pitchFamily="34" charset="0"/>
              </a:rPr>
              <a:t>programme</a:t>
            </a:r>
            <a:endParaRPr lang="nl-NL" sz="16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nl-NL" sz="1600" smtClean="0">
                <a:latin typeface="Arial" pitchFamily="34" charset="0"/>
                <a:cs typeface="Arial" pitchFamily="34" charset="0"/>
              </a:rPr>
              <a:t>Focus </a:t>
            </a:r>
            <a:r>
              <a:rPr lang="nl-NL" sz="16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nl-NL" sz="1600" dirty="0" err="1" smtClean="0">
                <a:latin typeface="Arial" pitchFamily="34" charset="0"/>
                <a:cs typeface="Arial" pitchFamily="34" charset="0"/>
              </a:rPr>
              <a:t>integration</a:t>
            </a:r>
            <a:endParaRPr lang="nl-NL" sz="16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 smtClean="0">
                <a:latin typeface="Arial" pitchFamily="34" charset="0"/>
                <a:cs typeface="Arial" pitchFamily="34" charset="0"/>
              </a:rPr>
              <a:t>International branding</a:t>
            </a:r>
          </a:p>
          <a:p>
            <a:pPr lvl="1"/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To be approved by University board and management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nl-BE" sz="1800" dirty="0"/>
          </a:p>
          <a:p>
            <a:pPr lvl="1"/>
            <a:endParaRPr lang="nl-BE" sz="1800" dirty="0">
              <a:latin typeface="Arial" pitchFamily="34" charset="0"/>
              <a:cs typeface="Arial" pitchFamily="34" charset="0"/>
            </a:endParaRPr>
          </a:p>
          <a:p>
            <a:pPr lvl="1"/>
            <a:endParaRPr lang="nl-BE" sz="1800" dirty="0"/>
          </a:p>
          <a:p>
            <a:pPr lvl="1"/>
            <a:endParaRPr lang="nl-BE" sz="1800" dirty="0"/>
          </a:p>
          <a:p>
            <a:pPr lvl="1"/>
            <a:endParaRPr lang="nl-BE" sz="18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nl-BE" sz="1800" dirty="0">
              <a:latin typeface="Arial" pitchFamily="34" charset="0"/>
              <a:cs typeface="Arial" pitchFamily="34" charset="0"/>
            </a:endParaRPr>
          </a:p>
          <a:p>
            <a:pPr marL="742950" lvl="2" indent="-342900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Overview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Our location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long history</a:t>
            </a:r>
          </a:p>
          <a:p>
            <a:pPr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Organisational </a:t>
            </a:r>
            <a:r>
              <a:rPr lang="en-GB" dirty="0">
                <a:latin typeface="Arial" pitchFamily="34" charset="0"/>
                <a:cs typeface="Arial" pitchFamily="34" charset="0"/>
              </a:rPr>
              <a:t>structure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Education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Research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Facts &amp; Figures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Internationalisation </a:t>
            </a:r>
          </a:p>
          <a:p>
            <a:pPr>
              <a:spcAft>
                <a:spcPts val="60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Internationalisation </a:t>
            </a: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Platforms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r>
              <a:rPr lang="nl-NL" dirty="0" err="1" smtClean="0">
                <a:latin typeface="Arial" pitchFamily="34" charset="0"/>
                <a:cs typeface="Arial" pitchFamily="34" charset="0"/>
              </a:rPr>
              <a:t>Africa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Platform</a:t>
            </a:r>
          </a:p>
          <a:p>
            <a:r>
              <a:rPr lang="nl-NL" dirty="0">
                <a:latin typeface="Arial" pitchFamily="34" charset="0"/>
                <a:cs typeface="Arial" pitchFamily="34" charset="0"/>
              </a:rPr>
              <a:t>China 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Platform</a:t>
            </a:r>
            <a:endParaRPr lang="nl-NL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Partnership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between Ghent University,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Province of East-Flanders, City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of Ghent,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Ghent harbor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Flanders-Chinese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Chamber of Commerce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Beijing representative office</a:t>
            </a:r>
          </a:p>
          <a:p>
            <a:r>
              <a:rPr lang="nl-NL" dirty="0" smtClean="0">
                <a:latin typeface="Arial" pitchFamily="34" charset="0"/>
                <a:cs typeface="Arial" pitchFamily="34" charset="0"/>
              </a:rPr>
              <a:t>India Platform</a:t>
            </a:r>
          </a:p>
        </p:txBody>
      </p:sp>
      <p:pic>
        <p:nvPicPr>
          <p:cNvPr id="2052" name="Picture 4" descr="http://www.gap.ugent.be/index.php?id=13&amp;type=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266" y="3070507"/>
            <a:ext cx="2271818" cy="9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ndia-platform.org/img/www.india-platform.org/logo_IP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856385"/>
            <a:ext cx="188595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sdvynck\AppData\Local\Microsoft\Windows\Temporary Internet Files\Content.Outlook\BOKEEP7G\Logo_China_Platform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611543"/>
            <a:ext cx="1066214" cy="11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Internationalisation &gt; 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Branch campus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r>
              <a:rPr lang="nl-NL" dirty="0" err="1">
                <a:latin typeface="Arial" pitchFamily="34" charset="0"/>
                <a:cs typeface="Arial" pitchFamily="34" charset="0"/>
              </a:rPr>
              <a:t>Songdo</a:t>
            </a:r>
            <a:r>
              <a:rPr lang="nl-NL" dirty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>
                <a:latin typeface="Arial" pitchFamily="34" charset="0"/>
                <a:cs typeface="Arial" pitchFamily="34" charset="0"/>
              </a:rPr>
              <a:t>Branch</a:t>
            </a:r>
            <a:r>
              <a:rPr lang="nl-NL" dirty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Campus South-Korea</a:t>
            </a:r>
            <a:endParaRPr lang="nl-NL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Incheon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>
                <a:latin typeface="Arial" pitchFamily="34" charset="0"/>
                <a:cs typeface="Arial" pitchFamily="34" charset="0"/>
              </a:rPr>
              <a:t>Free </a:t>
            </a:r>
            <a:r>
              <a:rPr lang="nl-NL" sz="1800" dirty="0" err="1">
                <a:latin typeface="Arial" pitchFamily="34" charset="0"/>
                <a:cs typeface="Arial" pitchFamily="34" charset="0"/>
              </a:rPr>
              <a:t>Economic</a:t>
            </a:r>
            <a:r>
              <a:rPr lang="nl-NL" sz="1800" dirty="0">
                <a:latin typeface="Arial" pitchFamily="34" charset="0"/>
                <a:cs typeface="Arial" pitchFamily="34" charset="0"/>
              </a:rPr>
              <a:t> Zone</a:t>
            </a:r>
          </a:p>
          <a:p>
            <a:pPr lvl="1"/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Incheon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>
                <a:latin typeface="Arial" pitchFamily="34" charset="0"/>
                <a:cs typeface="Arial" pitchFamily="34" charset="0"/>
              </a:rPr>
              <a:t>University</a:t>
            </a:r>
          </a:p>
          <a:p>
            <a:pPr lvl="1"/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Programmes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BA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MA </a:t>
            </a:r>
            <a:r>
              <a:rPr lang="nl-NL" sz="1800" dirty="0">
                <a:latin typeface="Arial" pitchFamily="34" charset="0"/>
                <a:cs typeface="Arial" pitchFamily="34" charset="0"/>
              </a:rPr>
              <a:t>level</a:t>
            </a:r>
          </a:p>
          <a:p>
            <a:pPr lvl="2"/>
            <a:r>
              <a:rPr lang="nl-NL" dirty="0" err="1" smtClean="0">
                <a:latin typeface="Arial" pitchFamily="34" charset="0"/>
                <a:cs typeface="Arial" pitchFamily="34" charset="0"/>
              </a:rPr>
              <a:t>Biotechnology</a:t>
            </a:r>
            <a:endParaRPr lang="nl-NL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nl-NL" dirty="0" err="1" smtClean="0">
                <a:latin typeface="Arial" pitchFamily="34" charset="0"/>
                <a:cs typeface="Arial" pitchFamily="34" charset="0"/>
              </a:rPr>
              <a:t>Environmental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Technology</a:t>
            </a:r>
          </a:p>
          <a:p>
            <a:pPr lvl="2"/>
            <a:r>
              <a:rPr lang="nl-NL" dirty="0" smtClean="0">
                <a:latin typeface="Arial" pitchFamily="34" charset="0"/>
                <a:cs typeface="Arial" pitchFamily="34" charset="0"/>
              </a:rPr>
              <a:t>Food </a:t>
            </a:r>
            <a:r>
              <a:rPr lang="nl-NL" dirty="0" err="1">
                <a:latin typeface="Arial" pitchFamily="34" charset="0"/>
                <a:cs typeface="Arial" pitchFamily="34" charset="0"/>
              </a:rPr>
              <a:t>technology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84984"/>
            <a:ext cx="3922917" cy="26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Internationalisation &gt; </a:t>
            </a:r>
            <a:r>
              <a:rPr lang="en-US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Networks and Alliances 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39552" y="1628800"/>
            <a:ext cx="8046467" cy="4464496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Ghent University Association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Santander </a:t>
            </a:r>
            <a:r>
              <a:rPr lang="en-US" dirty="0">
                <a:latin typeface="Arial" pitchFamily="34" charset="0"/>
                <a:cs typeface="Arial" pitchFamily="34" charset="0"/>
              </a:rPr>
              <a:t>Group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Regional </a:t>
            </a:r>
            <a:r>
              <a:rPr lang="en-US" dirty="0">
                <a:latin typeface="Arial" pitchFamily="34" charset="0"/>
                <a:cs typeface="Arial" pitchFamily="34" charset="0"/>
              </a:rPr>
              <a:t>Alliances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U4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network (Gent,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Göttingen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Groningen, Uppsala)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Kent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(UK)		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Lille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(France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Missouri – Western Cape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Global Initiatives Partnership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EUniverCities</a:t>
            </a:r>
            <a:r>
              <a:rPr lang="en-US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108" y="5111577"/>
            <a:ext cx="1387068" cy="84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cevug.ugr.es/africamideast/images/santand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726" y="5066399"/>
            <a:ext cx="950218" cy="9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Ge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5301208"/>
            <a:ext cx="1941591" cy="4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EGERUSExAVFREVFh4XFxcTFRccFxkdFhgWFRYVFhcXHDIeFxsjHBcYHzAgIygqLjgtFR8xNTAqNSYsLCkBCQoKDgwOGg8PGiklHyUpMSw1MTUsLzQ0LSkwNSwsNTAsLC80LzUqLS8sLC0vNTUpLDQsNSw0My0sLi0sLCwvLP/AABEIALYBFQMBIgACEQEDEQH/xAAcAAEAAwADAQEAAAAAAAAAAAAABQYHAwQIAgH/xABMEAABAwIEAwUDBQsJCAMAAAABAAIDBBEFEiExBgdBEyJRYXEIMoEUdJGhsRUjNTZCUoKzwdHwFjM0YnKSssLhF1RzhJOi0vEkQ2P/xAAaAQEAAwEBAQAAAAAAAAAAAAAAAwQFAQIG/8QAJBEBAAICAgIBBAMAAAAAAAAAAAECAxEEEiExQSJRcbEFE2H/2gAMAwEAAhEDEQA/ANxREQEREBERAREQEREBERAREQEREBERAREQEREBERAREQEREBERAREQEREBERAREQEREBERAREQEREBERAREQEREEZjvEUHDrA+V1idGtGrnHwaP2nRVZvNDtXd2nGX+tKQf8FvrVP4gxA49iM7nG7InGJg6ARnLb4uDnfFcFdUNYMv5X2BVL5rb1D6DB/H44rHeNzMb/DW8D4ohxy7W3ZKBcxvte22ZpGjh6eIva6mFhdNirsPaJ2kh8LswPiG2zN9C0lvxW5Mf2gB8Rf6VNiyd48s7m8WMFo6+pfSIilUBERAREQEREBERAREQEREBERAREQEREBERAREQEREBEUVxHxJDwxD2spJubMY33nu3yt+0nouxE2nUOTMRG5SqLJJuY+IYibxhkLOga0OPxc/3vUNC7uGc0KihcBVRh8Z/KjFnjztfK/0FvjsrU8PJEfCGM9GnLrzVzYtB3neA/aeiiY8W+6jA8PDYnC4yncHY5v3LnpaZ1TsMkfj1Pp+9VFhU8WwnDeHxNUTgB0znON3EnM4l2WIDrcnYeqq2CcOfyrc4tmDAxoJcBmve9gBfyOt1rlfgNPikJhlia+M7h29/wA4O3DvMG6gcI4Cp+EpHzQPls8Bro3uaWjXQg5c1xe2pPvFQ2x7mPs0sPM6Y7fVPf4+Y0zKsoXVFR9zmDv5rSEXs1mji6/mCD8QOq2mixAxgNkFugcPd+Ph9nouKhw+F7pLxMzusS7KMxAFhd2+nT+0uSTDXQ+4czfzXb/A/vXqlOvpByeVOfrEx6/fzKTBuiiKeoNObDTxY79ngqzxNxxU4bN2bY2xM/JLhnfINO8LHKwA3Fjc7bbKWI2gxYrZbdar6izvDeZclK4CqYDEfy2tsW/1iL2cOptY28dlobXB4uDcHUEJMTDuXBfFP1Q/URFxCIiICIiAiIgIiICIiAiIgIiICIiAiIgIiICxvmbWGvxNsRPciYGgebgJXkeoLB+iFsiyrm1gLo5mVTdGvAYXW0bILhuY9A8ENB2vGBu4A2+HMRk8/ZX5ETNPCt1FUKVt7eS+WTtr2nTyPl5qFnNRMQHNJt4Wt6rtRyDCoy5x7x6efQBa8xER/qlF5mfXhovKRoroZQ+7uxlytB90BwDtuuuZaMs95ZwP4cpyJmWMzu0cerbgABw9AD5ElaCDm16LDzzE5LTX7tHFExSNv1cdRH2rSPEf+lyIoUiHgm7NzHdD3T8f9bKYULURWL2+BuPjqPtXejxFpY07uI2Hjsb+Gq46j+NHyw0Ur4G3naAWWbc3zNvYddLrL+LGVpfHJUMOrcrbAWHUizSbHULV5JnVBsNXeA2HmVUeNeFsTxGRroHQyRNGjDdrgTa5uTZ3rcenVSUnyvcPLFLxE6/MqVW1F4CX6G3130/jzWt8Clxw6lzb9i23pbuf9tlQ8I5WVeKyNdXPYyBpuYonXc7yJGjR53J3tbdavGwRANAAAFgBsANAAvV5jWoS87NS1YpWd+dvpERRMsREQEREBERAREQEREBERAREQEREBERAREQFx1NMysY5j2NexwLXNcAWkHQgg6ELkRBSK7lRTVDrxTzwj8xpY9uuunaNLh6Xt5L7oOVVJQd/PLLONWyTOBy+jGgN+Nr+auiKWc2SY1t46V96V5pMB7ORtj08D5g9VzU1Q7DDb3oj06t8x5eSlamlbVtyuFx08R5g9FESxOw42d3ozs79h8CoUibjkEwBBuDsQv1zgwXJsPNQkUjqLvM1ad2/tHgVxfdD5TrIdtmjYfvPmhpzTVbZ5dAbWtc9bX1C4aWkdJK5oIA3J6+GgX1LRPA7Y90C1m9bEgXPh6LkbL2ErH9D3T8f9bI6l4KdtMLNH7z5lciIuvIiIgIiICIiAiIgIiICIiAiIgIiICIiAiIgIiICIiAiIg+ZJBECSQANydgoyTiOJp7oe7zAAH/cQozGKw1spbf73GbW6Fw3J9NvgV1mVDQsjkc61bTWml/FxYmN2WGDHIZt3ZD4P0+g7H6V16rETXgtj906FxG/oD9pULVBsg6LkwQyYheNps1u7vI7adTv9Cm43LnJbpf3+3jNx4pHavpywSOpXZBd4t0F7W3uu0xozCVgBcOh/jT1UxSUbaMWaPUnc+pXWq8Ouc8ejuo6H9xWgqbczZW4ixwG5FiDuLhQpPbRa7hdhjyTcd2Qbg/YQqzi752TOF8rHkkZT47gnfdR5MkUruXm1usbXuhqflcbXeI19RofrXOs5p5J6MdyV48g8kfQdFPYHxYZnCKe2YmzXjQE9GuHQnx29OsVOVW06nwjjLEzpaERFaSiIiAiIgIiICIiAiIgIiICIiAiIgIiICIiAiIgIiIKJXkwPkB37V9/i5zh9IIPxX4xhI3U7xFgTqy8kYu+1nN/Ots5t9Mw213FvBVR9c6jOV4sR+d3T9B1XzPJwf1ZJ7+viWzhyd6/T7StLNHC49pqLaX281I09RCy5Yct9y02vba9vX61Xqammxs5Y2d3q4+4PV3X0GqvGE4UzCYhG3Xq4ke8TuT/ABsAtLgXm0aiv0x8qnKiIne/P2dFtTfaZ303+1fXyiQbTfSG/uUjJQRS7xt+gX+lcD8EidsCPRx/abLTUlLxPiSdtQBdpDRbQWJzHqR4W+sr6rsTNfYuAaG+d9+pK6/FuEDA52PBc5kg3dbQtOouB4EEehXVnPaN09VmZcl+1qql7zuYdyOoEuxXWrbXB8TYqObUmLY2K5InmU53HQa6/wAbKpFu3hDvbTsCrDXU8bybutZx8Swljj8SCu+ozhqmNLSxgixILiDuM7i+x9M1lJrdpvrG1+voREXp0REQEREBERAREQEREBERAREQEREBERAREQEREBfhaHbhfqICIiAiIg6GNYOzHIjE/Tq1w3a4bOH8bEhZ1W4TVYAcskZfGNpIwS23w930P1rVEUGXBGSd+pR3xxbyyFlW2oNg0ud4NYS76AFZsB4TkrHCSobkiBuIz7zyNs4Hut/q7nrYaG7gWX6o6caIndp281xa9iIitphERAREQEREBERAREQEREBERBwVNfFRW7SVjL7Z3Bt7b2udd1wfdym/3mH/AKrP3rGfaZ96h9JvtgUdwxyA/lHSQ1X3RydtGH5Pk+bLfpm7UX9bBBv1NXRVt+zlY+2+Rwda+17HTY/QvhmKwPdkE8Zfe2UPbmuNxa97qocsuWX+zn5R/wDK7ft8n/1ZMvZ9p/Xde+fy2WN8KfjSPns32yoPTq6sOKQVDsrZo3O/Na9pOm+gN12l5r5P/jCfWf7HIPSiKGxXjKhwSZsE9UyOZwBax17kOJa0jTqQR8FC13OHBsPlMTq1pcDYljJHsH6bGlp+BKC5qvUXMDDsRrHUMdU11U0kFlnWJbq5rXkZXOGugPQ+BU1Q10eJxtlikbJG8Xa5hBaR5ELIeFuDcIoMb7WLFBJMJZDHShtnNfZ+drn/AJQb3yBYbC5NtQ2VFAv47w6Ko+Suq4xUZxH2brh2YmwbqOpIt6hTj3iMEk2AFyT0tuUH0ihcE4zoeJHmOmqWSva3MQy+guBc6aakL44k44oOEbfKqlkbjqGaueR45GAut52sgnUVb4c5i4bxY/s6aqa6T8xwcx5tqcrXgF3wupXGcdp+Ho+1qJmxR5g3M69rm5A09Cg76KtYjzIwzCoWTyVkYjlBMeXM5zwCWktY0FxFwRe1tF+zcf0Yw6TEo3l9MxpIOVzS5wOQMAeAbl9m/FBP1VXHRNL5HtYwbue4NA9SdFDwcd4ZUuDW4jSucdgJ47n07y890FHifPGteXSgRs1cXE9lC1xOVrGDdxsfM5Tcq7zezTF2dm4g/tbbuibkJ/sh1x9J+KDZ3Sta3MXDKBe99Lb3v4KD4d48w/iyR8dLUtkkj1c2zgbA2zNzAZm3IFxcajxCr/AHL+ThfDZ6Wtn7Rswe1zWPcY44y0sIjJ1GYEuJAG400uYLlFwrheC1kslLiYq5zG4NYG5ckZey5dr33Xyi+g128A1xF59508whXS05w/EH5Qx3afJ5ZGi+ZuXNlIubXWo8JcwcPxGKmgFax9S6NjS27i8vDBmBJGpuDdBJcRcd0HCb2R1VS2N8nuizibXtmdlBytv1NhofBTrHiQAgggi4I2IOxCyfm9wpheNVUMlViQpJhGAWlubPGHOIy6911y4X19FqOGU8dJDEyL+aZG1rP7IaA36rIOyip+Lc3MIwWQxSVrS9ujhGySQA7EF0bS2/le6n8C4ipeJo+1pp2Sx7EtOoNr2c095ht0IBQSKKMx7iWl4Yj7WqnZEzYZt3Ea2a0d5x8gCq9Qc5MGxB4Y2ua0nYyskY34ve0NHxIQXRF+NcHC4NwfBfqAiIgIiIML9pn3qH0m+2BQfDuJ8Vw0sIpWy/JQwdlaCnIy9LFzLn4qc9pn3qH0m+2BSXBXOjC8Cw+mp5Xy9pFE1rssRIuN7G+qC28rarFaqnlOKBwmEvczsjZ3MrdhGADrdYvwp+NI+fTfbKt34Q5h0fHDpG0xeTEAXZ2ZfeuBbXXYrA+LopuXWPuqSwlvyg1MfQPZI8uc0H0c5hPiEHqJeauTxzcQk+c/2OWh4j7QeGxU5fCJXzlvdiczLZxGge73QAd7E+V1R/Z5wOWtr5Ksg9lFG5peb6vksA0HqcuYn1Hig4PaK/CsfzVn6yZWjivkhh+D4XNNE6U1EMRl7R775sozOaWgZbWvawvtqetX9or8Kx/NWfrJltnHn4HrPmkn6soM69mvE5JoqunLrxxujeweBkEgf8Dkb9aqXA341f81U/4Z1YvZm96u9IftmVd4G/Gr/mqn/DOgk/aAwJ2C18NfFdvbAXc0bSw2yuvsCW5LD/APMq+cecdtPD3yphs+ribGwX1DpRaQAjq0CT+6pfm1w1/KfC5mNbeWIdtHpc5o7kgebmZm/pLzhQ19TxTHR4U33GzuyWudZi25cPBveP6TkGxckMIbwvhU+IyN70odJrcfe4A7KPi7Ob+BCzDhWtw/iOvmqsaqXBru/lDZj2jnGwbeIFzGNGwBH5IBsCF6Yl4fj+QmiYLR9gYG+QyZAvM/BseH8PVs1NjFKS0dzN98+9PYTqWxnM5rh1F/ydLG6D74/fhGHzU8+DTuBabvbaf725ha6ORrp23uTfqfdC0zm/ipxzh2mqCLGZ0EhA2BfG5xHwJIXQqTwbTvZGI2vc9zW3Y6fK3MQ3M97nBoaNzrew2Uxzyw+PCcDjhiblijliYxtybNa14AuTc6dSgqPKHlPTcYU5q6t73sDzHHE1xaLNAuXu33doG223N7C0c6sLZw3gcdNTsywNnY21ybD74/UnU962p8VI+z9+CB/x5P8AKrRzB4X/AJY4fNTAgSOAdGTtnYQ5lzbQEix8nFBUPZ3ijZhb3NtndUOz+Nw1mUf3bH4rUV5g5ecfzcq6iWnqYHmFzrSx6CRj26B7ATY3GhF7EWN9NdWq+f8AhEDMzXTSO6MbEQ76X2b9aC/4r/MS/wDDd/hK89+zj+FJvmj/ANdTrVuDeYUfMGiqZGxmKSMPa5hN7AtcY3B1tbjT1afJZT7OP4Um+aP/AF1OgiubvL+m4AlgZTvleJWOc7tnMJGUgC2Rg8VqfAnJqhws0leyWpMwYyXK58eTM9lyLCO9u8eqq3tLQOEtG+xy5JG36XBYbfQVduAOaeHYrFR0gmIqzE2Mxlj7BzI9RnLcpHdNteoQZ57SP9Op/m/+dyu3N3iaXh3BYmxOLZKgMizA2LW9mXPt5kNy/pFUn2kf6dT/ADf/ADuVx5y8PSY1gsMkbczqbJK4DfJ2Za8j0uHHyaUGe8A03DMdKHYlMXVTybsy1QEYBIaAYW2cSBmvc+9bov3lvi8XDuPiKjnMlDPIYgS1wzNeC6O7XAHM11hmI6O2BXY5dT8N1lK2PEImx1bL5nvdMGyDMS1wLHWBAIFtNrq8cE0nDOMV2WhgvUQATMeTMGktdY5A913FpsTcW7wtfWwUb2ge1ZisZla4wdkzsxchpAJ7QNOwdff1b5K1cMYZwrxqYmQwiKoaWkRSPe17spzFhDnFk18pva5tfZWjjDjXBJah2HYhkcWhriZGFzGueDoHt1jeG2N9NHjXdYNx/RYdhdY37l1D5I7BxsXHI++gjkOruh62PU9A9bAWRdXCi90ERk/nezbn/tZRm+u67SAiIgIiIIPiTgqi4uMZqoBKYg4Mu54tny5tGkX90b+Chv8AY1gv+4t/6kv/AJK6ogguHOCKHhJz3UsAiMgAfZzzcNuRo5xA947LtY/w1S8UR9lVQNlZ0zbtJ0u1w7zT5gqTRBn0XInBo3ZuwkI/NM0mX6jf61d8NwuHB42xQRMiibsxjQGi+pNh1J1uu0iCucQ8vMO4ql7appu0kyBmbPIO6C4gANcANXHXfVTNfhseKQvgkbmikYWObci7XCxFwbjTqF2kQQfDfBVFwiZDSwdkZA0Ps55vkzZdHE2947eK61Dy5w7Dqr5ZHTZanO6TPnkJzSZg82Lra53aWtr5BWVEAi6rGEctMMwKdtRBSNZM25a4OebZgQbAusNCRsrOiAq7xPy+w/jAh1TTNdIBYSNJa+wvYFzSC4a7G4ViRBSsJ5OYPg7w9tIHuG3bOc8f3HHL8bKxY/w5TcTxdjUxCSIODst3DVtwD3SD1Kk0QRuAcO0/DEXY00fZxZi7Ldx1da5u4k9FJIiCB4k4GoOLf6TTNe4CweLteB4Z2kOt5Xsq7TcisGp3Bxp3vtrZ8r7fEAi/xWgIg6dHg8GHQ9hFCyOGxGSNoa3XfQdT4qJ4c5fYfwnIZaWmEchZ2Zdne4lpLXEd5x6tbr5KxIgjce4dpuJ4jDUwtljveztwbEZmuGrTYnUHqVW8H5OYTgkzJ46dxkjcHML5ZCGkaggXsbed1dkQV/iPgKg4se2SqpxI9rcgOd4sLk27rh1J1U7FC2FoYB3QA0DyAsAvtEFIxXkzhGLyGR1LkcTc9k9zGn9EHKPgApfhvgLD+EzmpqVjH2tnN3SWO4zvJIHkFYEQVniPlthvFTi+elaZTvIwljzpbvOYRm08b7LqYDyjwrh2UTR015W6tdK9z8p3BDXHKCLaG11cUQEREBERAREQEREBERA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8" descr="data:image/jpeg;base64,/9j/4AAQSkZJRgABAQAAAQABAAD/2wCEAAkGBhEGERUSExAVFREVFh4XFxcTFRccFxkdFhgWFRYVFhcXHDIeFxsjHBcYHzAgIygqLjgtFR8xNTAqNSYsLCkBCQoKDgwOGg8PGiklHyUpMSw1MTUsLzQ0LSkwNSwsNTAsLC80LzUqLS8sLC0vNTUpLDQsNSw0My0sLi0sLCwvLP/AABEIALYBFQMBIgACEQEDEQH/xAAcAAEAAwADAQEAAAAAAAAAAAAABQYHAwQIAgH/xABMEAABAwIEAwUDBQsJCAMAAAABAAIDBBEFEiExBgdBEyJRYXEIMoEUdJGhsRUjNTZCUoKzwdHwFjM0YnKSssLhF1RzhJOi0vEkQ2P/xAAaAQEAAwEBAQAAAAAAAAAAAAAAAwQFAQIG/8QAJBEBAAICAgIBBAMAAAAAAAAAAAECAxEEEiExQSJRcbEFE2H/2gAMAwEAAhEDEQA/ANxREQEREBERAREQEREBERAREQEREBERAREQEREBERAREQEREBERAREQEREBERAREQEREBERAREQEREBERAREQEREEZjvEUHDrA+V1idGtGrnHwaP2nRVZvNDtXd2nGX+tKQf8FvrVP4gxA49iM7nG7InGJg6ARnLb4uDnfFcFdUNYMv5X2BVL5rb1D6DB/H44rHeNzMb/DW8D4ohxy7W3ZKBcxvte22ZpGjh6eIva6mFhdNirsPaJ2kh8LswPiG2zN9C0lvxW5Mf2gB8Rf6VNiyd48s7m8WMFo6+pfSIilUBERAREQEREBERAREQEREBERAREQEREBERAREQEREBEUVxHxJDwxD2spJubMY33nu3yt+0nouxE2nUOTMRG5SqLJJuY+IYibxhkLOga0OPxc/3vUNC7uGc0KihcBVRh8Z/KjFnjztfK/0FvjsrU8PJEfCGM9GnLrzVzYtB3neA/aeiiY8W+6jA8PDYnC4yncHY5v3LnpaZ1TsMkfj1Pp+9VFhU8WwnDeHxNUTgB0znON3EnM4l2WIDrcnYeqq2CcOfyrc4tmDAxoJcBmve9gBfyOt1rlfgNPikJhlia+M7h29/wA4O3DvMG6gcI4Cp+EpHzQPls8Bro3uaWjXQg5c1xe2pPvFQ2x7mPs0sPM6Y7fVPf4+Y0zKsoXVFR9zmDv5rSEXs1mji6/mCD8QOq2mixAxgNkFugcPd+Ph9nouKhw+F7pLxMzusS7KMxAFhd2+nT+0uSTDXQ+4czfzXb/A/vXqlOvpByeVOfrEx6/fzKTBuiiKeoNObDTxY79ngqzxNxxU4bN2bY2xM/JLhnfINO8LHKwA3Fjc7bbKWI2gxYrZbdar6izvDeZclK4CqYDEfy2tsW/1iL2cOptY28dlobXB4uDcHUEJMTDuXBfFP1Q/URFxCIiICIiAiIgIiICIiAiIgIiICIiAiIgIiICxvmbWGvxNsRPciYGgebgJXkeoLB+iFsiyrm1gLo5mVTdGvAYXW0bILhuY9A8ENB2vGBu4A2+HMRk8/ZX5ETNPCt1FUKVt7eS+WTtr2nTyPl5qFnNRMQHNJt4Wt6rtRyDCoy5x7x6efQBa8xER/qlF5mfXhovKRoroZQ+7uxlytB90BwDtuuuZaMs95ZwP4cpyJmWMzu0cerbgABw9AD5ElaCDm16LDzzE5LTX7tHFExSNv1cdRH2rSPEf+lyIoUiHgm7NzHdD3T8f9bKYULURWL2+BuPjqPtXejxFpY07uI2Hjsb+Gq46j+NHyw0Ur4G3naAWWbc3zNvYddLrL+LGVpfHJUMOrcrbAWHUizSbHULV5JnVBsNXeA2HmVUeNeFsTxGRroHQyRNGjDdrgTa5uTZ3rcenVSUnyvcPLFLxE6/MqVW1F4CX6G3130/jzWt8Clxw6lzb9i23pbuf9tlQ8I5WVeKyNdXPYyBpuYonXc7yJGjR53J3tbdavGwRANAAAFgBsANAAvV5jWoS87NS1YpWd+dvpERRMsREQEREBERAREQEREBERAREQEREBERAREQFx1NMysY5j2NexwLXNcAWkHQgg6ELkRBSK7lRTVDrxTzwj8xpY9uuunaNLh6Xt5L7oOVVJQd/PLLONWyTOBy+jGgN+Nr+auiKWc2SY1t46V96V5pMB7ORtj08D5g9VzU1Q7DDb3oj06t8x5eSlamlbVtyuFx08R5g9FESxOw42d3ozs79h8CoUibjkEwBBuDsQv1zgwXJsPNQkUjqLvM1ad2/tHgVxfdD5TrIdtmjYfvPmhpzTVbZ5dAbWtc9bX1C4aWkdJK5oIA3J6+GgX1LRPA7Y90C1m9bEgXPh6LkbL2ErH9D3T8f9bI6l4KdtMLNH7z5lciIuvIiIgIiICIiAiIgIiICIiAiIgIiICIiAiIgIiICIiAiIg+ZJBECSQANydgoyTiOJp7oe7zAAH/cQozGKw1spbf73GbW6Fw3J9NvgV1mVDQsjkc61bTWml/FxYmN2WGDHIZt3ZD4P0+g7H6V16rETXgtj906FxG/oD9pULVBsg6LkwQyYheNps1u7vI7adTv9Cm43LnJbpf3+3jNx4pHavpywSOpXZBd4t0F7W3uu0xozCVgBcOh/jT1UxSUbaMWaPUnc+pXWq8Ouc8ejuo6H9xWgqbczZW4ixwG5FiDuLhQpPbRa7hdhjyTcd2Qbg/YQqzi752TOF8rHkkZT47gnfdR5MkUruXm1usbXuhqflcbXeI19RofrXOs5p5J6MdyV48g8kfQdFPYHxYZnCKe2YmzXjQE9GuHQnx29OsVOVW06nwjjLEzpaERFaSiIiAiIgIiICIiAiIgIiICIiAiIgIiICIiAiIgIiIKJXkwPkB37V9/i5zh9IIPxX4xhI3U7xFgTqy8kYu+1nN/Ots5t9Mw213FvBVR9c6jOV4sR+d3T9B1XzPJwf1ZJ7+viWzhyd6/T7StLNHC49pqLaX281I09RCy5Yct9y02vba9vX61Xqammxs5Y2d3q4+4PV3X0GqvGE4UzCYhG3Xq4ke8TuT/ABsAtLgXm0aiv0x8qnKiIne/P2dFtTfaZ303+1fXyiQbTfSG/uUjJQRS7xt+gX+lcD8EidsCPRx/abLTUlLxPiSdtQBdpDRbQWJzHqR4W+sr6rsTNfYuAaG+d9+pK6/FuEDA52PBc5kg3dbQtOouB4EEehXVnPaN09VmZcl+1qql7zuYdyOoEuxXWrbXB8TYqObUmLY2K5InmU53HQa6/wAbKpFu3hDvbTsCrDXU8bybutZx8Swljj8SCu+ozhqmNLSxgixILiDuM7i+x9M1lJrdpvrG1+voREXp0REQEREBERAREQEREBERAREQEREBERAREQEREBfhaHbhfqICIiAiIg6GNYOzHIjE/Tq1w3a4bOH8bEhZ1W4TVYAcskZfGNpIwS23w930P1rVEUGXBGSd+pR3xxbyyFlW2oNg0ud4NYS76AFZsB4TkrHCSobkiBuIz7zyNs4Hut/q7nrYaG7gWX6o6caIndp281xa9iIitphERAREQEREBERAREQEREBERBwVNfFRW7SVjL7Z3Bt7b2udd1wfdym/3mH/AKrP3rGfaZ96h9JvtgUdwxyA/lHSQ1X3RydtGH5Pk+bLfpm7UX9bBBv1NXRVt+zlY+2+Rwda+17HTY/QvhmKwPdkE8Zfe2UPbmuNxa97qocsuWX+zn5R/wDK7ft8n/1ZMvZ9p/Xde+fy2WN8KfjSPns32yoPTq6sOKQVDsrZo3O/Na9pOm+gN12l5r5P/jCfWf7HIPSiKGxXjKhwSZsE9UyOZwBax17kOJa0jTqQR8FC13OHBsPlMTq1pcDYljJHsH6bGlp+BKC5qvUXMDDsRrHUMdU11U0kFlnWJbq5rXkZXOGugPQ+BU1Q10eJxtlikbJG8Xa5hBaR5ELIeFuDcIoMb7WLFBJMJZDHShtnNfZ+drn/AJQb3yBYbC5NtQ2VFAv47w6Ko+Suq4xUZxH2brh2YmwbqOpIt6hTj3iMEk2AFyT0tuUH0ihcE4zoeJHmOmqWSva3MQy+guBc6aakL44k44oOEbfKqlkbjqGaueR45GAut52sgnUVb4c5i4bxY/s6aqa6T8xwcx5tqcrXgF3wupXGcdp+Ho+1qJmxR5g3M69rm5A09Cg76KtYjzIwzCoWTyVkYjlBMeXM5zwCWktY0FxFwRe1tF+zcf0Yw6TEo3l9MxpIOVzS5wOQMAeAbl9m/FBP1VXHRNL5HtYwbue4NA9SdFDwcd4ZUuDW4jSucdgJ47n07y890FHifPGteXSgRs1cXE9lC1xOVrGDdxsfM5Tcq7zezTF2dm4g/tbbuibkJ/sh1x9J+KDZ3Sta3MXDKBe99Lb3v4KD4d48w/iyR8dLUtkkj1c2zgbA2zNzAZm3IFxcajxCr/AHL+ThfDZ6Wtn7Rswe1zWPcY44y0sIjJ1GYEuJAG400uYLlFwrheC1kslLiYq5zG4NYG5ckZey5dr33Xyi+g128A1xF59508whXS05w/EH5Qx3afJ5ZGi+ZuXNlIubXWo8JcwcPxGKmgFax9S6NjS27i8vDBmBJGpuDdBJcRcd0HCb2R1VS2N8nuizibXtmdlBytv1NhofBTrHiQAgggi4I2IOxCyfm9wpheNVUMlViQpJhGAWlubPGHOIy6911y4X19FqOGU8dJDEyL+aZG1rP7IaA36rIOyip+Lc3MIwWQxSVrS9ujhGySQA7EF0bS2/le6n8C4ipeJo+1pp2Sx7EtOoNr2c095ht0IBQSKKMx7iWl4Yj7WqnZEzYZt3Ea2a0d5x8gCq9Qc5MGxB4Y2ua0nYyskY34ve0NHxIQXRF+NcHC4NwfBfqAiIgIiIML9pn3qH0m+2BQfDuJ8Vw0sIpWy/JQwdlaCnIy9LFzLn4qc9pn3qH0m+2BSXBXOjC8Cw+mp5Xy9pFE1rssRIuN7G+qC28rarFaqnlOKBwmEvczsjZ3MrdhGADrdYvwp+NI+fTfbKt34Q5h0fHDpG0xeTEAXZ2ZfeuBbXXYrA+LopuXWPuqSwlvyg1MfQPZI8uc0H0c5hPiEHqJeauTxzcQk+c/2OWh4j7QeGxU5fCJXzlvdiczLZxGge73QAd7E+V1R/Z5wOWtr5Ksg9lFG5peb6vksA0HqcuYn1Hig4PaK/CsfzVn6yZWjivkhh+D4XNNE6U1EMRl7R775sozOaWgZbWvawvtqetX9or8Kx/NWfrJltnHn4HrPmkn6soM69mvE5JoqunLrxxujeweBkEgf8Dkb9aqXA341f81U/4Z1YvZm96u9IftmVd4G/Gr/mqn/DOgk/aAwJ2C18NfFdvbAXc0bSw2yuvsCW5LD/APMq+cecdtPD3yphs+ribGwX1DpRaQAjq0CT+6pfm1w1/KfC5mNbeWIdtHpc5o7kgebmZm/pLzhQ19TxTHR4U33GzuyWudZi25cPBveP6TkGxckMIbwvhU+IyN70odJrcfe4A7KPi7Ob+BCzDhWtw/iOvmqsaqXBru/lDZj2jnGwbeIFzGNGwBH5IBsCF6Yl4fj+QmiYLR9gYG+QyZAvM/BseH8PVs1NjFKS0dzN98+9PYTqWxnM5rh1F/ydLG6D74/fhGHzU8+DTuBabvbaf725ha6ORrp23uTfqfdC0zm/ipxzh2mqCLGZ0EhA2BfG5xHwJIXQqTwbTvZGI2vc9zW3Y6fK3MQ3M97nBoaNzrew2Uxzyw+PCcDjhiblijliYxtybNa14AuTc6dSgqPKHlPTcYU5q6t73sDzHHE1xaLNAuXu33doG223N7C0c6sLZw3gcdNTsywNnY21ybD74/UnU962p8VI+z9+CB/x5P8AKrRzB4X/AJY4fNTAgSOAdGTtnYQ5lzbQEix8nFBUPZ3ijZhb3NtndUOz+Nw1mUf3bH4rUV5g5ecfzcq6iWnqYHmFzrSx6CRj26B7ATY3GhF7EWN9NdWq+f8AhEDMzXTSO6MbEQ76X2b9aC/4r/MS/wDDd/hK89+zj+FJvmj/ANdTrVuDeYUfMGiqZGxmKSMPa5hN7AtcY3B1tbjT1afJZT7OP4Um+aP/AF1OgiubvL+m4AlgZTvleJWOc7tnMJGUgC2Rg8VqfAnJqhws0leyWpMwYyXK58eTM9lyLCO9u8eqq3tLQOEtG+xy5JG36XBYbfQVduAOaeHYrFR0gmIqzE2Mxlj7BzI9RnLcpHdNteoQZ57SP9Op/m/+dyu3N3iaXh3BYmxOLZKgMizA2LW9mXPt5kNy/pFUn2kf6dT/ADf/ADuVx5y8PSY1gsMkbczqbJK4DfJ2Za8j0uHHyaUGe8A03DMdKHYlMXVTybsy1QEYBIaAYW2cSBmvc+9bov3lvi8XDuPiKjnMlDPIYgS1wzNeC6O7XAHM11hmI6O2BXY5dT8N1lK2PEImx1bL5nvdMGyDMS1wLHWBAIFtNrq8cE0nDOMV2WhgvUQATMeTMGktdY5A913FpsTcW7wtfWwUb2ge1ZisZla4wdkzsxchpAJ7QNOwdff1b5K1cMYZwrxqYmQwiKoaWkRSPe17spzFhDnFk18pva5tfZWjjDjXBJah2HYhkcWhriZGFzGueDoHt1jeG2N9NHjXdYNx/RYdhdY37l1D5I7BxsXHI++gjkOruh62PU9A9bAWRdXCi90ERk/nezbn/tZRm+u67SAiIgIiIIPiTgqi4uMZqoBKYg4Mu54tny5tGkX90b+Chv8AY1gv+4t/6kv/AJK6ogguHOCKHhJz3UsAiMgAfZzzcNuRo5xA947LtY/w1S8UR9lVQNlZ0zbtJ0u1w7zT5gqTRBn0XInBo3ZuwkI/NM0mX6jf61d8NwuHB42xQRMiibsxjQGi+pNh1J1uu0iCucQ8vMO4ql7appu0kyBmbPIO6C4gANcANXHXfVTNfhseKQvgkbmikYWObci7XCxFwbjTqF2kQQfDfBVFwiZDSwdkZA0Ps55vkzZdHE2947eK61Dy5w7Dqr5ZHTZanO6TPnkJzSZg82Lra53aWtr5BWVEAi6rGEctMMwKdtRBSNZM25a4OebZgQbAusNCRsrOiAq7xPy+w/jAh1TTNdIBYSNJa+wvYFzSC4a7G4ViRBSsJ5OYPg7w9tIHuG3bOc8f3HHL8bKxY/w5TcTxdjUxCSIODst3DVtwD3SD1Kk0QRuAcO0/DEXY00fZxZi7Ldx1da5u4k9FJIiCB4k4GoOLf6TTNe4CweLteB4Z2kOt5Xsq7TcisGp3Bxp3vtrZ8r7fEAi/xWgIg6dHg8GHQ9hFCyOGxGSNoa3XfQdT4qJ4c5fYfwnIZaWmEchZ2Zdne4lpLXEd5x6tbr5KxIgjce4dpuJ4jDUwtljveztwbEZmuGrTYnUHqVW8H5OYTgkzJ46dxkjcHML5ZCGkaggXsbed1dkQV/iPgKg4se2SqpxI9rcgOd4sLk27rh1J1U7FC2FoYB3QA0DyAsAvtEFIxXkzhGLyGR1LkcTc9k9zGn9EHKPgApfhvgLD+EzmpqVjH2tnN3SWO4zvJIHkFYEQVniPlthvFTi+elaZTvIwljzpbvOYRm08b7LqYDyjwrh2UTR015W6tdK9z8p3BDXHKCLaG11cUQEREBERAREQEREBERA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34" name="Picture 10" descr="http://www.jornduwel.nl/wp-content/uploads/2012/09/EUC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4958135"/>
            <a:ext cx="174848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Contact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78917" y="1628800"/>
            <a:ext cx="8118475" cy="4464496"/>
          </a:xfrm>
        </p:spPr>
        <p:txBody>
          <a:bodyPr/>
          <a:lstStyle/>
          <a:p>
            <a:pPr marL="0" indent="0" algn="r">
              <a:buNone/>
            </a:pPr>
            <a:endParaRPr lang="nl-BE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nl-BE" dirty="0" err="1" smtClean="0">
                <a:latin typeface="Arial" pitchFamily="34" charset="0"/>
                <a:cs typeface="Arial" pitchFamily="34" charset="0"/>
              </a:rPr>
              <a:t>Ghent</a:t>
            </a:r>
            <a:r>
              <a:rPr lang="nl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BE" dirty="0">
                <a:latin typeface="Arial" pitchFamily="34" charset="0"/>
                <a:cs typeface="Arial" pitchFamily="34" charset="0"/>
              </a:rPr>
              <a:t>University</a:t>
            </a:r>
          </a:p>
          <a:p>
            <a:pPr marL="0" indent="0" algn="r">
              <a:buNone/>
            </a:pPr>
            <a:r>
              <a:rPr lang="nl-BE" dirty="0">
                <a:latin typeface="Arial" pitchFamily="34" charset="0"/>
                <a:cs typeface="Arial" pitchFamily="34" charset="0"/>
              </a:rPr>
              <a:t>Sint-</a:t>
            </a:r>
            <a:r>
              <a:rPr lang="nl-BE" dirty="0" err="1">
                <a:latin typeface="Arial" pitchFamily="34" charset="0"/>
                <a:cs typeface="Arial" pitchFamily="34" charset="0"/>
              </a:rPr>
              <a:t>Pietersnieuwstraat</a:t>
            </a:r>
            <a:r>
              <a:rPr lang="nl-BE" dirty="0">
                <a:latin typeface="Arial" pitchFamily="34" charset="0"/>
                <a:cs typeface="Arial" pitchFamily="34" charset="0"/>
              </a:rPr>
              <a:t> 25</a:t>
            </a:r>
          </a:p>
          <a:p>
            <a:pPr marL="0" indent="0" algn="r">
              <a:buNone/>
            </a:pPr>
            <a:r>
              <a:rPr lang="nl-BE" dirty="0">
                <a:latin typeface="Arial" pitchFamily="34" charset="0"/>
                <a:cs typeface="Arial" pitchFamily="34" charset="0"/>
              </a:rPr>
              <a:t>B - 9000 </a:t>
            </a:r>
            <a:r>
              <a:rPr lang="nl-BE" dirty="0" err="1">
                <a:latin typeface="Arial" pitchFamily="34" charset="0"/>
                <a:cs typeface="Arial" pitchFamily="34" charset="0"/>
              </a:rPr>
              <a:t>Ghent</a:t>
            </a:r>
            <a:endParaRPr lang="nl-BE" dirty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nl-BE" dirty="0" smtClean="0">
                <a:latin typeface="Arial" pitchFamily="34" charset="0"/>
                <a:cs typeface="Arial" pitchFamily="34" charset="0"/>
                <a:hlinkClick r:id="rId3"/>
              </a:rPr>
              <a:t>IRO@UGent.be</a:t>
            </a:r>
            <a:endParaRPr lang="nl-BE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nl-BE" dirty="0" smtClean="0">
                <a:latin typeface="Arial" pitchFamily="34" charset="0"/>
                <a:cs typeface="Arial" pitchFamily="34" charset="0"/>
                <a:hlinkClick r:id="rId4"/>
              </a:rPr>
              <a:t>www.UGent.be/en</a:t>
            </a:r>
            <a:endParaRPr lang="nl-BE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nl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BE" dirty="0" smtClean="0">
                <a:latin typeface="Arial" pitchFamily="34" charset="0"/>
                <a:cs typeface="Arial" pitchFamily="34" charset="0"/>
                <a:hlinkClick r:id="rId5"/>
              </a:rPr>
              <a:t>www.twitter.com/UGentIRO</a:t>
            </a:r>
            <a:endParaRPr lang="nl-BE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nl-BE" dirty="0" smtClean="0">
                <a:latin typeface="Arial" pitchFamily="34" charset="0"/>
                <a:cs typeface="Arial" pitchFamily="34" charset="0"/>
              </a:rPr>
              <a:t> </a:t>
            </a:r>
            <a:endParaRPr lang="nl-BE" dirty="0">
              <a:latin typeface="Arial" pitchFamily="34" charset="0"/>
              <a:cs typeface="Arial" pitchFamily="34" charset="0"/>
            </a:endParaRPr>
          </a:p>
          <a:p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 descr="\\files\pleys\shares\dib\AIB_Fotos\Ghent_Pan\Ann_Reg_x_IMG_608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6456" y="5311663"/>
            <a:ext cx="1800200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files\pleys\shares\dib\AIB_Fotos\Ghent_Pan\Ann_Reg_x_IMG_500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960" y="5311662"/>
            <a:ext cx="1800200" cy="12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files\pleys\shares\dib\AIB_Fotos\Ghent_Pan\Ann_Reg_x_IMG_433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160" y="5311660"/>
            <a:ext cx="1800296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files\pleys\shares\dib\AIB_Fotos\Ghent_Pan\Ann_Reg_x_IMG_586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548" y="5311662"/>
            <a:ext cx="1800200" cy="12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files\pleys\shares\dib\AIB_Fotos\Ghent_Pan\Ann_Reg_x_IMG_4403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748" y="5057929"/>
            <a:ext cx="969288" cy="14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\\files\pleys\shares\dib\AIB_Fotos\Ghent_Pan\Ann_Reg_x_IMG_5005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0" y="5057929"/>
            <a:ext cx="969338" cy="14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465640" cy="4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836712"/>
            <a:ext cx="8502996" cy="576064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084168" y="785813"/>
            <a:ext cx="2520082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Our Location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Our location </a:t>
            </a: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GB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City of </a:t>
            </a:r>
            <a:r>
              <a:rPr lang="en-GB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Ghent</a:t>
            </a:r>
            <a:endParaRPr lang="en-GB" sz="2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S:\dib\AIB_Fotos\Ghent_Pan\Ann_Reg_x_IMG_869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5" y="1700808"/>
            <a:ext cx="2836168" cy="18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700808"/>
            <a:ext cx="2339918" cy="350987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57125"/>
            <a:ext cx="2736304" cy="182420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17" y="3583056"/>
            <a:ext cx="4197409" cy="27982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363264"/>
            <a:ext cx="3010997" cy="2007332"/>
          </a:xfrm>
          <a:prstGeom prst="rect">
            <a:avLst/>
          </a:prstGeom>
        </p:spPr>
      </p:pic>
      <p:pic>
        <p:nvPicPr>
          <p:cNvPr id="7" name="Picture 2" descr="http://diplomatie.belgium.be/nl/binaries/Graslei%20(Stad%20Gent-Niels%20Donckers)%20_tcm314-1233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700808"/>
            <a:ext cx="3443046" cy="270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83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A long history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pPr marL="0" indent="0">
              <a:buNone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1817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Ghent University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is founded by the Dutch king Willem I (United Kingdom of the Netherlands)</a:t>
            </a:r>
          </a:p>
          <a:p>
            <a:pPr marL="0" indent="0">
              <a:buNone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1830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Belgian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independence -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“Belgian State University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” - French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becomes the language of tuition</a:t>
            </a:r>
          </a:p>
          <a:p>
            <a:pPr marL="0" indent="0">
              <a:buNone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1882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First female student</a:t>
            </a:r>
          </a:p>
          <a:p>
            <a:pPr marL="0" indent="0">
              <a:buNone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1930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The official language of tuition is changed to Dutch</a:t>
            </a:r>
          </a:p>
          <a:p>
            <a:pPr marL="0" indent="0">
              <a:buNone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1938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Nobel prize for Prof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Corneel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Heymans</a:t>
            </a:r>
          </a:p>
          <a:p>
            <a:pPr marL="0" indent="0">
              <a:buNone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1991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Larger autonomy for the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University -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State University Ghent becomes Ghent University</a:t>
            </a:r>
          </a:p>
          <a:p>
            <a:pPr marL="0" indent="0">
              <a:spcAft>
                <a:spcPts val="600"/>
              </a:spcAft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9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2013: new milestones in university history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smtClean="0">
                <a:latin typeface="Arial" pitchFamily="34" charset="0"/>
                <a:cs typeface="Arial" pitchFamily="34" charset="0"/>
              </a:rPr>
              <a:t>Prof. Anne De Paepe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elected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as first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female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Vice-Chancellor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smtClean="0">
                <a:latin typeface="Arial" pitchFamily="34" charset="0"/>
                <a:cs typeface="Arial" pitchFamily="34" charset="0"/>
              </a:rPr>
              <a:t>Integration of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academic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programmes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university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colleges</a:t>
            </a:r>
          </a:p>
          <a:p>
            <a:pPr marL="457200" lvl="1" indent="0">
              <a:buNone/>
            </a:pPr>
            <a:r>
              <a:rPr lang="nl-NL" sz="1800" dirty="0" smtClean="0">
                <a:latin typeface="Arial" pitchFamily="34" charset="0"/>
                <a:cs typeface="Arial" pitchFamily="34" charset="0"/>
              </a:rPr>
              <a:t>+ 40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programmes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(BA, MA)</a:t>
            </a:r>
          </a:p>
          <a:p>
            <a:pPr marL="457200" lvl="1" indent="0">
              <a:buNone/>
            </a:pPr>
            <a:r>
              <a:rPr lang="nl-NL" sz="1800" dirty="0" smtClean="0">
                <a:latin typeface="Arial" pitchFamily="34" charset="0"/>
                <a:cs typeface="Arial" pitchFamily="34" charset="0"/>
              </a:rPr>
              <a:t>+ 6800 students</a:t>
            </a:r>
          </a:p>
          <a:p>
            <a:pPr marL="457200" lvl="1" indent="0">
              <a:buNone/>
            </a:pPr>
            <a:r>
              <a:rPr lang="nl-NL" sz="1800" dirty="0" smtClean="0">
                <a:latin typeface="Arial" pitchFamily="34" charset="0"/>
                <a:cs typeface="Arial" pitchFamily="34" charset="0"/>
              </a:rPr>
              <a:t>+ 600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staff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members</a:t>
            </a:r>
          </a:p>
          <a:p>
            <a:pPr marL="457200" lvl="1" indent="0">
              <a:buNone/>
            </a:pPr>
            <a:r>
              <a:rPr lang="nl-NL" sz="1800" dirty="0" smtClean="0">
                <a:latin typeface="Arial" pitchFamily="34" charset="0"/>
                <a:cs typeface="Arial" pitchFamily="34" charset="0"/>
              </a:rPr>
              <a:t>+ Campus in Kortrijk</a:t>
            </a:r>
          </a:p>
          <a:p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endParaRPr lang="nl-B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Organisational structure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42154525"/>
              </p:ext>
            </p:extLst>
          </p:nvPr>
        </p:nvGraphicFramePr>
        <p:xfrm>
          <a:off x="611560" y="1556792"/>
          <a:ext cx="770485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/>
          <p:cNvSpPr/>
          <p:nvPr/>
        </p:nvSpPr>
        <p:spPr>
          <a:xfrm>
            <a:off x="251520" y="6021288"/>
            <a:ext cx="842493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3645024"/>
            <a:ext cx="8208912" cy="2808312"/>
          </a:xfrm>
        </p:spPr>
        <p:txBody>
          <a:bodyPr numCol="2"/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Educational Affairs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Research Affairs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Administrative Affairs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Personnel and Organization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Financial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Department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Information and Communication Technology 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Infrastructure and Facility Management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Student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Facilities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Arts and Philosophy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Law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Sciences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Medicine and Health Sciences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Engineering and Architecture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Economics and Business Administration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Veterinary Medicine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Psychology and Educational Sciences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Bioscience Engineering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Pharmaceutical Sciences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Political and Social Sciences</a:t>
            </a: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Organisational </a:t>
            </a: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structure &gt; </a:t>
            </a:r>
            <a:r>
              <a:rPr lang="en-GB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Faculties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248472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en-US" dirty="0">
                <a:latin typeface="Arial" pitchFamily="34" charset="0"/>
                <a:cs typeface="Arial" pitchFamily="34" charset="0"/>
              </a:rPr>
              <a:t>faculties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- 125 departments</a:t>
            </a:r>
          </a:p>
          <a:p>
            <a:endParaRPr lang="nl-BE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548349" y="1988840"/>
            <a:ext cx="8488148" cy="4661718"/>
            <a:chOff x="548349" y="2060848"/>
            <a:chExt cx="8488148" cy="466171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49" y="2060848"/>
              <a:ext cx="7528350" cy="466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ep 5"/>
            <p:cNvGrpSpPr/>
            <p:nvPr/>
          </p:nvGrpSpPr>
          <p:grpSpPr>
            <a:xfrm>
              <a:off x="2987823" y="2060848"/>
              <a:ext cx="6048674" cy="4464496"/>
              <a:chOff x="2708835" y="-2332428"/>
              <a:chExt cx="5503678" cy="4690911"/>
            </a:xfrm>
          </p:grpSpPr>
          <p:sp>
            <p:nvSpPr>
              <p:cNvPr id="8" name="Rechthoek 7"/>
              <p:cNvSpPr/>
              <p:nvPr/>
            </p:nvSpPr>
            <p:spPr>
              <a:xfrm>
                <a:off x="2708835" y="-2332428"/>
                <a:ext cx="653994" cy="1978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Rechthoek 8"/>
              <p:cNvSpPr/>
              <p:nvPr/>
            </p:nvSpPr>
            <p:spPr>
              <a:xfrm>
                <a:off x="7264959" y="1809335"/>
                <a:ext cx="947554" cy="5491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409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85813"/>
            <a:ext cx="8147050" cy="6635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GB" sz="2400" dirty="0" smtClean="0">
                <a:solidFill>
                  <a:srgbClr val="1F497E"/>
                </a:solidFill>
                <a:latin typeface="Arial" pitchFamily="34" charset="0"/>
                <a:cs typeface="Arial" pitchFamily="34" charset="0"/>
              </a:rPr>
              <a:t>Education</a:t>
            </a:r>
            <a:endParaRPr lang="en-GB" sz="2400" dirty="0">
              <a:solidFill>
                <a:srgbClr val="1F49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67544" y="1628800"/>
            <a:ext cx="8118475" cy="4464496"/>
          </a:xfrm>
        </p:spPr>
        <p:txBody>
          <a:bodyPr/>
          <a:lstStyle/>
          <a:p>
            <a:r>
              <a:rPr lang="nl-NL" dirty="0" smtClean="0">
                <a:latin typeface="Arial" pitchFamily="34" charset="0"/>
                <a:cs typeface="Arial" pitchFamily="34" charset="0"/>
              </a:rPr>
              <a:t>Comprehensive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university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 smtClean="0">
                <a:latin typeface="Arial" pitchFamily="34" charset="0"/>
                <a:cs typeface="Arial" pitchFamily="34" charset="0"/>
              </a:rPr>
              <a:t>81 BA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programmes</a:t>
            </a:r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 smtClean="0">
                <a:latin typeface="Arial" pitchFamily="34" charset="0"/>
                <a:cs typeface="Arial" pitchFamily="34" charset="0"/>
              </a:rPr>
              <a:t>140 MA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programmes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Advanced MA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programmes</a:t>
            </a:r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smtClean="0">
                <a:latin typeface="Arial" pitchFamily="34" charset="0"/>
                <a:cs typeface="Arial" pitchFamily="34" charset="0"/>
              </a:rPr>
              <a:t>Research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top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quality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education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smtClean="0">
                <a:latin typeface="Arial" pitchFamily="34" charset="0"/>
                <a:cs typeface="Arial" pitchFamily="34" charset="0"/>
              </a:rPr>
              <a:t>Dutch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speaking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university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 smtClean="0">
                <a:latin typeface="Arial" pitchFamily="34" charset="0"/>
                <a:cs typeface="Arial" pitchFamily="34" charset="0"/>
              </a:rPr>
              <a:t>English is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widely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spoken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students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staff</a:t>
            </a:r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Many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separate courses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taught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in English</a:t>
            </a:r>
          </a:p>
          <a:p>
            <a:pPr lvl="1"/>
            <a:r>
              <a:rPr lang="nl-NL" sz="1800" dirty="0" smtClean="0">
                <a:latin typeface="Arial" pitchFamily="34" charset="0"/>
                <a:cs typeface="Arial" pitchFamily="34" charset="0"/>
              </a:rPr>
              <a:t>40 English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taught</a:t>
            </a:r>
            <a:r>
              <a:rPr lang="nl-NL" sz="1800" dirty="0" smtClean="0">
                <a:latin typeface="Arial" pitchFamily="34" charset="0"/>
                <a:cs typeface="Arial" pitchFamily="34" charset="0"/>
              </a:rPr>
              <a:t> MA </a:t>
            </a:r>
            <a:r>
              <a:rPr lang="nl-NL" sz="1800" dirty="0" err="1" smtClean="0">
                <a:latin typeface="Arial" pitchFamily="34" charset="0"/>
                <a:cs typeface="Arial" pitchFamily="34" charset="0"/>
              </a:rPr>
              <a:t>programmes</a:t>
            </a:r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smtClean="0">
                <a:latin typeface="Arial" pitchFamily="34" charset="0"/>
                <a:cs typeface="Arial" pitchFamily="34" charset="0"/>
                <a:hlinkClick r:id="rId3"/>
              </a:rPr>
              <a:t>www.UGent.be/</a:t>
            </a:r>
            <a:r>
              <a:rPr lang="nl-BE" dirty="0" err="1" smtClean="0">
                <a:latin typeface="Arial" pitchFamily="34" charset="0"/>
                <a:cs typeface="Arial" pitchFamily="34" charset="0"/>
                <a:hlinkClick r:id="rId3"/>
              </a:rPr>
              <a:t>coursecatalogue</a:t>
            </a:r>
            <a:endParaRPr lang="nl-BE" dirty="0" smtClean="0">
              <a:latin typeface="Arial" pitchFamily="34" charset="0"/>
              <a:cs typeface="Arial" pitchFamily="34" charset="0"/>
            </a:endParaRPr>
          </a:p>
          <a:p>
            <a:endParaRPr lang="nl-NL" sz="1800" dirty="0" smtClean="0">
              <a:latin typeface="Arial" pitchFamily="34" charset="0"/>
              <a:cs typeface="Arial" pitchFamily="34" charset="0"/>
            </a:endParaRPr>
          </a:p>
          <a:p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endParaRPr lang="nl-B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hent University_generalpresentation">
  <a:themeElements>
    <a:clrScheme name="JVB def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484E0"/>
      </a:accent1>
      <a:accent2>
        <a:srgbClr val="1B0287"/>
      </a:accent2>
      <a:accent3>
        <a:srgbClr val="009900"/>
      </a:accent3>
      <a:accent4>
        <a:srgbClr val="3333CC"/>
      </a:accent4>
      <a:accent5>
        <a:srgbClr val="FF0066"/>
      </a:accent5>
      <a:accent6>
        <a:srgbClr val="FF9900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anchor="ctr"/>
      <a:lstStyle>
        <a:defPPr>
          <a:defRPr sz="1200" dirty="0" err="1">
            <a:solidFill>
              <a:srgbClr val="898989"/>
            </a:solidFill>
            <a:latin typeface="Calibri" pitchFamily="34" charset="0"/>
          </a:defRPr>
        </a:defPPr>
      </a:lstStyle>
    </a:txDef>
  </a:objectDefaults>
  <a:extraClrSchemeLst>
    <a:extraClrScheme>
      <a:clrScheme name="MMLab_ibbt_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Ghent University_generalpresentation.potx" id="{8F13635E-09CC-4A7C-AA57-1FEC2CD8D690}" vid="{C132FC8B-AB75-481C-98D7-41A21C767924}"/>
    </a:ext>
  </a:extLst>
</a:theme>
</file>

<file path=ppt/theme/theme2.xml><?xml version="1.0" encoding="utf-8"?>
<a:theme xmlns:a="http://schemas.openxmlformats.org/drawingml/2006/main" name="1_Sjabloon">
  <a:themeElements>
    <a:clrScheme name="Aangepa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484E0"/>
      </a:accent1>
      <a:accent2>
        <a:srgbClr val="1B0287"/>
      </a:accent2>
      <a:accent3>
        <a:srgbClr val="009900"/>
      </a:accent3>
      <a:accent4>
        <a:srgbClr val="3333CC"/>
      </a:accent4>
      <a:accent5>
        <a:srgbClr val="FF0066"/>
      </a:accent5>
      <a:accent6>
        <a:srgbClr val="FF9900"/>
      </a:accent6>
      <a:hlink>
        <a:srgbClr val="0070C0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anchor="ctr"/>
      <a:lstStyle>
        <a:defPPr>
          <a:defRPr sz="1200" dirty="0" err="1">
            <a:solidFill>
              <a:srgbClr val="898989"/>
            </a:solidFill>
            <a:latin typeface="Calibri" pitchFamily="34" charset="0"/>
          </a:defRPr>
        </a:defPPr>
      </a:lstStyle>
    </a:txDef>
  </a:objectDefaults>
  <a:extraClrSchemeLst>
    <a:extraClrScheme>
      <a:clrScheme name="MMLab_ibbt_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MLab_ibbt_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MLab_ibbt_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Ghent University_generalpresentation.potx" id="{8F13635E-09CC-4A7C-AA57-1FEC2CD8D690}" vid="{F508A641-01A7-413A-83D2-E860408184B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Ghent University_generalpresentation</Template>
  <TotalTime>21</TotalTime>
  <Words>750</Words>
  <Application>Microsoft Office PowerPoint</Application>
  <PresentationFormat>Diavoorstelling (4:3)</PresentationFormat>
  <Paragraphs>264</Paragraphs>
  <Slides>23</Slides>
  <Notes>23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25" baseType="lpstr">
      <vt:lpstr>Ghent University_generalpresentation</vt:lpstr>
      <vt:lpstr>1_Sjabloon</vt:lpstr>
      <vt:lpstr>Ghent University</vt:lpstr>
      <vt:lpstr>Overview</vt:lpstr>
      <vt:lpstr>Our Location</vt:lpstr>
      <vt:lpstr>Our location &gt; City of Ghent</vt:lpstr>
      <vt:lpstr>A long history</vt:lpstr>
      <vt:lpstr>2013: new milestones in university history</vt:lpstr>
      <vt:lpstr>Organisational structure</vt:lpstr>
      <vt:lpstr>Organisational structure &gt; Faculties</vt:lpstr>
      <vt:lpstr>Education</vt:lpstr>
      <vt:lpstr>Research</vt:lpstr>
      <vt:lpstr>Facts &amp; Figures</vt:lpstr>
      <vt:lpstr>Facts &amp; Figures &gt; Students per faculty </vt:lpstr>
      <vt:lpstr>Facts &amp; Figures &gt; Incoming exchange</vt:lpstr>
      <vt:lpstr>Facts &amp; Figures &gt; Outgoing exchange</vt:lpstr>
      <vt:lpstr>Facts &amp; Figures &gt; Research output</vt:lpstr>
      <vt:lpstr>Facts &amp; Figures &gt; Staff</vt:lpstr>
      <vt:lpstr>Facts &amp; Figures &gt; Rankings</vt:lpstr>
      <vt:lpstr>Internationalisation</vt:lpstr>
      <vt:lpstr>Internationalisation &gt; Strategy</vt:lpstr>
      <vt:lpstr>Internationalisation &gt; Platforms</vt:lpstr>
      <vt:lpstr>Internationalisation &gt; Branch campus</vt:lpstr>
      <vt:lpstr>Internationalisation &gt; Networks and Alliances </vt:lpstr>
      <vt:lpstr>Contact</vt:lpstr>
    </vt:vector>
  </TitlesOfParts>
  <Company>UGent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Ghent University</dc:title>
  <dc:creator>Delfien Cloet</dc:creator>
  <cp:lastModifiedBy>Delfien Cloet</cp:lastModifiedBy>
  <cp:revision>4</cp:revision>
  <cp:lastPrinted>2013-11-07T15:55:15Z</cp:lastPrinted>
  <dcterms:created xsi:type="dcterms:W3CDTF">2014-02-04T14:01:17Z</dcterms:created>
  <dcterms:modified xsi:type="dcterms:W3CDTF">2014-02-04T14:24:38Z</dcterms:modified>
</cp:coreProperties>
</file>