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730" r:id="rId1"/>
  </p:sldMasterIdLst>
  <p:notesMasterIdLst>
    <p:notesMasterId r:id="rId20"/>
  </p:notesMasterIdLst>
  <p:handoutMasterIdLst>
    <p:handoutMasterId r:id="rId21"/>
  </p:handoutMasterIdLst>
  <p:sldIdLst>
    <p:sldId id="330" r:id="rId2"/>
    <p:sldId id="467" r:id="rId3"/>
    <p:sldId id="428" r:id="rId4"/>
    <p:sldId id="433" r:id="rId5"/>
    <p:sldId id="432" r:id="rId6"/>
    <p:sldId id="440" r:id="rId7"/>
    <p:sldId id="448" r:id="rId8"/>
    <p:sldId id="449" r:id="rId9"/>
    <p:sldId id="431" r:id="rId10"/>
    <p:sldId id="450" r:id="rId11"/>
    <p:sldId id="451" r:id="rId12"/>
    <p:sldId id="453" r:id="rId13"/>
    <p:sldId id="461" r:id="rId14"/>
    <p:sldId id="462" r:id="rId15"/>
    <p:sldId id="463" r:id="rId16"/>
    <p:sldId id="465" r:id="rId17"/>
    <p:sldId id="464" r:id="rId18"/>
    <p:sldId id="452" r:id="rId19"/>
  </p:sldIdLst>
  <p:sldSz cx="9144000" cy="6858000" type="screen4x3"/>
  <p:notesSz cx="6645275" cy="9777413"/>
  <p:defaultTextStyle>
    <a:defPPr>
      <a:defRPr lang="de-DE"/>
    </a:defPPr>
    <a:lvl1pPr algn="l" rtl="0" fontAlgn="base">
      <a:spcBef>
        <a:spcPct val="0"/>
      </a:spcBef>
      <a:spcAft>
        <a:spcPct val="0"/>
      </a:spcAft>
      <a:defRPr b="1" kern="1200">
        <a:solidFill>
          <a:schemeClr val="tx1"/>
        </a:solidFill>
        <a:latin typeface="Arial" pitchFamily="-110" charset="0"/>
        <a:ea typeface="Arial" pitchFamily="-110" charset="0"/>
        <a:cs typeface="Arial" pitchFamily="-110" charset="0"/>
      </a:defRPr>
    </a:lvl1pPr>
    <a:lvl2pPr marL="457200" algn="l" rtl="0" fontAlgn="base">
      <a:spcBef>
        <a:spcPct val="0"/>
      </a:spcBef>
      <a:spcAft>
        <a:spcPct val="0"/>
      </a:spcAft>
      <a:defRPr b="1" kern="1200">
        <a:solidFill>
          <a:schemeClr val="tx1"/>
        </a:solidFill>
        <a:latin typeface="Arial" pitchFamily="-110" charset="0"/>
        <a:ea typeface="Arial" pitchFamily="-110" charset="0"/>
        <a:cs typeface="Arial" pitchFamily="-110" charset="0"/>
      </a:defRPr>
    </a:lvl2pPr>
    <a:lvl3pPr marL="914400" algn="l" rtl="0" fontAlgn="base">
      <a:spcBef>
        <a:spcPct val="0"/>
      </a:spcBef>
      <a:spcAft>
        <a:spcPct val="0"/>
      </a:spcAft>
      <a:defRPr b="1" kern="1200">
        <a:solidFill>
          <a:schemeClr val="tx1"/>
        </a:solidFill>
        <a:latin typeface="Arial" pitchFamily="-110" charset="0"/>
        <a:ea typeface="Arial" pitchFamily="-110" charset="0"/>
        <a:cs typeface="Arial" pitchFamily="-110" charset="0"/>
      </a:defRPr>
    </a:lvl3pPr>
    <a:lvl4pPr marL="1371600" algn="l" rtl="0" fontAlgn="base">
      <a:spcBef>
        <a:spcPct val="0"/>
      </a:spcBef>
      <a:spcAft>
        <a:spcPct val="0"/>
      </a:spcAft>
      <a:defRPr b="1" kern="1200">
        <a:solidFill>
          <a:schemeClr val="tx1"/>
        </a:solidFill>
        <a:latin typeface="Arial" pitchFamily="-110" charset="0"/>
        <a:ea typeface="Arial" pitchFamily="-110" charset="0"/>
        <a:cs typeface="Arial" pitchFamily="-110" charset="0"/>
      </a:defRPr>
    </a:lvl4pPr>
    <a:lvl5pPr marL="1828800" algn="l" rtl="0" fontAlgn="base">
      <a:spcBef>
        <a:spcPct val="0"/>
      </a:spcBef>
      <a:spcAft>
        <a:spcPct val="0"/>
      </a:spcAft>
      <a:defRPr b="1" kern="1200">
        <a:solidFill>
          <a:schemeClr val="tx1"/>
        </a:solidFill>
        <a:latin typeface="Arial" pitchFamily="-110" charset="0"/>
        <a:ea typeface="Arial" pitchFamily="-110" charset="0"/>
        <a:cs typeface="Arial" pitchFamily="-110" charset="0"/>
      </a:defRPr>
    </a:lvl5pPr>
    <a:lvl6pPr marL="2286000" algn="l" defTabSz="457200" rtl="0" eaLnBrk="1" latinLnBrk="0" hangingPunct="1">
      <a:defRPr b="1" kern="1200">
        <a:solidFill>
          <a:schemeClr val="tx1"/>
        </a:solidFill>
        <a:latin typeface="Arial" pitchFamily="-110" charset="0"/>
        <a:ea typeface="Arial" pitchFamily="-110" charset="0"/>
        <a:cs typeface="Arial" pitchFamily="-110" charset="0"/>
      </a:defRPr>
    </a:lvl6pPr>
    <a:lvl7pPr marL="2743200" algn="l" defTabSz="457200" rtl="0" eaLnBrk="1" latinLnBrk="0" hangingPunct="1">
      <a:defRPr b="1" kern="1200">
        <a:solidFill>
          <a:schemeClr val="tx1"/>
        </a:solidFill>
        <a:latin typeface="Arial" pitchFamily="-110" charset="0"/>
        <a:ea typeface="Arial" pitchFamily="-110" charset="0"/>
        <a:cs typeface="Arial" pitchFamily="-110" charset="0"/>
      </a:defRPr>
    </a:lvl7pPr>
    <a:lvl8pPr marL="3200400" algn="l" defTabSz="457200" rtl="0" eaLnBrk="1" latinLnBrk="0" hangingPunct="1">
      <a:defRPr b="1" kern="1200">
        <a:solidFill>
          <a:schemeClr val="tx1"/>
        </a:solidFill>
        <a:latin typeface="Arial" pitchFamily="-110" charset="0"/>
        <a:ea typeface="Arial" pitchFamily="-110" charset="0"/>
        <a:cs typeface="Arial" pitchFamily="-110" charset="0"/>
      </a:defRPr>
    </a:lvl8pPr>
    <a:lvl9pPr marL="3657600" algn="l" defTabSz="457200" rtl="0" eaLnBrk="1" latinLnBrk="0" hangingPunct="1">
      <a:defRPr b="1" kern="1200">
        <a:solidFill>
          <a:schemeClr val="tx1"/>
        </a:solidFill>
        <a:latin typeface="Arial" pitchFamily="-110" charset="0"/>
        <a:ea typeface="Arial" pitchFamily="-110" charset="0"/>
        <a:cs typeface="Arial" pitchFamily="-110"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300"/>
    <a:srgbClr val="FFCCCC"/>
    <a:srgbClr val="445290"/>
    <a:srgbClr val="FF5345"/>
    <a:srgbClr val="FF7859"/>
    <a:srgbClr val="FF8000"/>
    <a:srgbClr val="FF3300"/>
    <a:srgbClr val="66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0" d="100"/>
          <a:sy n="80" d="100"/>
        </p:scale>
        <p:origin x="-1688" y="-488"/>
      </p:cViewPr>
      <p:guideLst>
        <p:guide orient="horz" pos="2160"/>
        <p:guide pos="556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78" d="100"/>
          <a:sy n="78" d="100"/>
        </p:scale>
        <p:origin x="-2088" y="-90"/>
      </p:cViewPr>
      <p:guideLst>
        <p:guide orient="horz" pos="3080"/>
        <p:guide pos="2093"/>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notesMaster" Target="notesMasters/notesMaster1.xml"/><Relationship Id="rId21" Type="http://schemas.openxmlformats.org/officeDocument/2006/relationships/handoutMaster" Target="handoutMasters/handoutMaster1.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7586" name="Rectangle 2"/>
          <p:cNvSpPr>
            <a:spLocks noGrp="1" noChangeArrowheads="1"/>
          </p:cNvSpPr>
          <p:nvPr>
            <p:ph type="hdr" sz="quarter"/>
          </p:nvPr>
        </p:nvSpPr>
        <p:spPr bwMode="auto">
          <a:xfrm>
            <a:off x="0" y="0"/>
            <a:ext cx="2879725" cy="488950"/>
          </a:xfrm>
          <a:prstGeom prst="rect">
            <a:avLst/>
          </a:prstGeom>
          <a:noFill/>
          <a:ln>
            <a:noFill/>
          </a:ln>
          <a:extLst/>
        </p:spPr>
        <p:txBody>
          <a:bodyPr vert="horz" wrap="square" lIns="93838" tIns="46918" rIns="93838" bIns="46918" numCol="1" anchor="t" anchorCtr="0" compatLnSpc="1">
            <a:prstTxWarp prst="textNoShape">
              <a:avLst/>
            </a:prstTxWarp>
          </a:bodyPr>
          <a:lstStyle>
            <a:lvl1pPr defTabSz="938213">
              <a:defRPr sz="1300" b="0">
                <a:latin typeface="Arial" charset="0"/>
                <a:ea typeface="+mn-ea"/>
                <a:cs typeface="Arial" charset="0"/>
              </a:defRPr>
            </a:lvl1pPr>
          </a:lstStyle>
          <a:p>
            <a:pPr>
              <a:defRPr/>
            </a:pPr>
            <a:endParaRPr lang="en-GB"/>
          </a:p>
        </p:txBody>
      </p:sp>
      <p:sp>
        <p:nvSpPr>
          <p:cNvPr id="67587" name="Rectangle 3"/>
          <p:cNvSpPr>
            <a:spLocks noGrp="1" noChangeArrowheads="1"/>
          </p:cNvSpPr>
          <p:nvPr>
            <p:ph type="dt" sz="quarter" idx="1"/>
          </p:nvPr>
        </p:nvSpPr>
        <p:spPr bwMode="auto">
          <a:xfrm>
            <a:off x="3763963" y="0"/>
            <a:ext cx="2879725" cy="488950"/>
          </a:xfrm>
          <a:prstGeom prst="rect">
            <a:avLst/>
          </a:prstGeom>
          <a:noFill/>
          <a:ln>
            <a:noFill/>
          </a:ln>
          <a:extLst/>
        </p:spPr>
        <p:txBody>
          <a:bodyPr vert="horz" wrap="square" lIns="93838" tIns="46918" rIns="93838" bIns="46918" numCol="1" anchor="t" anchorCtr="0" compatLnSpc="1">
            <a:prstTxWarp prst="textNoShape">
              <a:avLst/>
            </a:prstTxWarp>
          </a:bodyPr>
          <a:lstStyle>
            <a:lvl1pPr algn="r" defTabSz="938213">
              <a:defRPr sz="1300" b="0">
                <a:latin typeface="Arial" charset="0"/>
                <a:ea typeface="+mn-ea"/>
                <a:cs typeface="Arial" charset="0"/>
              </a:defRPr>
            </a:lvl1pPr>
          </a:lstStyle>
          <a:p>
            <a:pPr>
              <a:defRPr/>
            </a:pPr>
            <a:endParaRPr lang="en-GB"/>
          </a:p>
        </p:txBody>
      </p:sp>
      <p:sp>
        <p:nvSpPr>
          <p:cNvPr id="67588" name="Rectangle 4"/>
          <p:cNvSpPr>
            <a:spLocks noGrp="1" noChangeArrowheads="1"/>
          </p:cNvSpPr>
          <p:nvPr>
            <p:ph type="ftr" sz="quarter" idx="2"/>
          </p:nvPr>
        </p:nvSpPr>
        <p:spPr bwMode="auto">
          <a:xfrm>
            <a:off x="0" y="9285288"/>
            <a:ext cx="2879725" cy="490537"/>
          </a:xfrm>
          <a:prstGeom prst="rect">
            <a:avLst/>
          </a:prstGeom>
          <a:noFill/>
          <a:ln>
            <a:noFill/>
          </a:ln>
          <a:extLst/>
        </p:spPr>
        <p:txBody>
          <a:bodyPr vert="horz" wrap="square" lIns="93838" tIns="46918" rIns="93838" bIns="46918" numCol="1" anchor="b" anchorCtr="0" compatLnSpc="1">
            <a:prstTxWarp prst="textNoShape">
              <a:avLst/>
            </a:prstTxWarp>
          </a:bodyPr>
          <a:lstStyle>
            <a:lvl1pPr defTabSz="938213">
              <a:defRPr sz="1300" b="0">
                <a:latin typeface="Arial" charset="0"/>
                <a:ea typeface="+mn-ea"/>
                <a:cs typeface="Arial" charset="0"/>
              </a:defRPr>
            </a:lvl1pPr>
          </a:lstStyle>
          <a:p>
            <a:pPr>
              <a:defRPr/>
            </a:pPr>
            <a:endParaRPr lang="en-GB"/>
          </a:p>
        </p:txBody>
      </p:sp>
      <p:sp>
        <p:nvSpPr>
          <p:cNvPr id="67589" name="Rectangle 5"/>
          <p:cNvSpPr>
            <a:spLocks noGrp="1" noChangeArrowheads="1"/>
          </p:cNvSpPr>
          <p:nvPr>
            <p:ph type="sldNum" sz="quarter" idx="3"/>
          </p:nvPr>
        </p:nvSpPr>
        <p:spPr bwMode="auto">
          <a:xfrm>
            <a:off x="3763963" y="9285288"/>
            <a:ext cx="2879725" cy="490537"/>
          </a:xfrm>
          <a:prstGeom prst="rect">
            <a:avLst/>
          </a:prstGeom>
          <a:noFill/>
          <a:ln>
            <a:noFill/>
          </a:ln>
          <a:extLst/>
        </p:spPr>
        <p:txBody>
          <a:bodyPr vert="horz" wrap="square" lIns="93838" tIns="46918" rIns="93838" bIns="46918" numCol="1" anchor="b" anchorCtr="0" compatLnSpc="1">
            <a:prstTxWarp prst="textNoShape">
              <a:avLst/>
            </a:prstTxWarp>
          </a:bodyPr>
          <a:lstStyle>
            <a:lvl1pPr algn="r" defTabSz="938213">
              <a:defRPr sz="1300" b="0">
                <a:latin typeface="Arial" charset="0"/>
                <a:ea typeface="Arial" charset="0"/>
                <a:cs typeface="Arial" charset="0"/>
              </a:defRPr>
            </a:lvl1pPr>
          </a:lstStyle>
          <a:p>
            <a:pPr>
              <a:defRPr/>
            </a:pPr>
            <a:fld id="{03ADBE78-0B3D-5144-BC55-02A49B6BBF1E}" type="slidenum">
              <a:rPr lang="en-GB"/>
              <a:pPr>
                <a:defRPr/>
              </a:pPr>
              <a:t>‹#›</a:t>
            </a:fld>
            <a:endParaRPr lang="en-GB"/>
          </a:p>
        </p:txBody>
      </p:sp>
    </p:spTree>
    <p:extLst>
      <p:ext uri="{BB962C8B-B14F-4D97-AF65-F5344CB8AC3E}">
        <p14:creationId xmlns:p14="http://schemas.microsoft.com/office/powerpoint/2010/main" val="19950490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274" name="Rectangle 2"/>
          <p:cNvSpPr>
            <a:spLocks noGrp="1" noChangeArrowheads="1"/>
          </p:cNvSpPr>
          <p:nvPr>
            <p:ph type="hdr" sz="quarter"/>
          </p:nvPr>
        </p:nvSpPr>
        <p:spPr bwMode="auto">
          <a:xfrm>
            <a:off x="0" y="0"/>
            <a:ext cx="2879725" cy="488950"/>
          </a:xfrm>
          <a:prstGeom prst="rect">
            <a:avLst/>
          </a:prstGeom>
          <a:noFill/>
          <a:ln>
            <a:noFill/>
          </a:ln>
          <a:extLst/>
        </p:spPr>
        <p:txBody>
          <a:bodyPr vert="horz" wrap="square" lIns="93838" tIns="46918" rIns="93838" bIns="46918" numCol="1" anchor="t" anchorCtr="0" compatLnSpc="1">
            <a:prstTxWarp prst="textNoShape">
              <a:avLst/>
            </a:prstTxWarp>
          </a:bodyPr>
          <a:lstStyle>
            <a:lvl1pPr defTabSz="938213">
              <a:defRPr sz="1300" b="0">
                <a:latin typeface="Arial" charset="0"/>
                <a:ea typeface="+mn-ea"/>
                <a:cs typeface="Arial" charset="0"/>
              </a:defRPr>
            </a:lvl1pPr>
          </a:lstStyle>
          <a:p>
            <a:pPr>
              <a:defRPr/>
            </a:pPr>
            <a:endParaRPr lang="en-GB"/>
          </a:p>
        </p:txBody>
      </p:sp>
      <p:sp>
        <p:nvSpPr>
          <p:cNvPr id="54275" name="Rectangle 3"/>
          <p:cNvSpPr>
            <a:spLocks noGrp="1" noChangeArrowheads="1"/>
          </p:cNvSpPr>
          <p:nvPr>
            <p:ph type="dt" idx="1"/>
          </p:nvPr>
        </p:nvSpPr>
        <p:spPr bwMode="auto">
          <a:xfrm>
            <a:off x="3763963" y="0"/>
            <a:ext cx="2879725" cy="488950"/>
          </a:xfrm>
          <a:prstGeom prst="rect">
            <a:avLst/>
          </a:prstGeom>
          <a:noFill/>
          <a:ln>
            <a:noFill/>
          </a:ln>
          <a:extLst/>
        </p:spPr>
        <p:txBody>
          <a:bodyPr vert="horz" wrap="square" lIns="93838" tIns="46918" rIns="93838" bIns="46918" numCol="1" anchor="t" anchorCtr="0" compatLnSpc="1">
            <a:prstTxWarp prst="textNoShape">
              <a:avLst/>
            </a:prstTxWarp>
          </a:bodyPr>
          <a:lstStyle>
            <a:lvl1pPr algn="r" defTabSz="938213">
              <a:defRPr sz="1300" b="0">
                <a:latin typeface="Arial" charset="0"/>
                <a:ea typeface="+mn-ea"/>
                <a:cs typeface="Arial" charset="0"/>
              </a:defRPr>
            </a:lvl1pPr>
          </a:lstStyle>
          <a:p>
            <a:pPr>
              <a:defRPr/>
            </a:pPr>
            <a:endParaRPr lang="en-GB"/>
          </a:p>
        </p:txBody>
      </p:sp>
      <p:sp>
        <p:nvSpPr>
          <p:cNvPr id="21508" name="Rectangle 4"/>
          <p:cNvSpPr>
            <a:spLocks noGrp="1" noRot="1" noChangeAspect="1" noChangeArrowheads="1" noTextEdit="1"/>
          </p:cNvSpPr>
          <p:nvPr>
            <p:ph type="sldImg" idx="2"/>
          </p:nvPr>
        </p:nvSpPr>
        <p:spPr bwMode="auto">
          <a:xfrm>
            <a:off x="877888" y="733425"/>
            <a:ext cx="4889500" cy="3667125"/>
          </a:xfrm>
          <a:prstGeom prst="rect">
            <a:avLst/>
          </a:prstGeom>
          <a:noFill/>
          <a:ln w="9525">
            <a:solidFill>
              <a:srgbClr val="000000"/>
            </a:solidFill>
            <a:miter lim="800000"/>
            <a:headEnd/>
            <a:tailEnd/>
          </a:ln>
        </p:spPr>
      </p:sp>
      <p:sp>
        <p:nvSpPr>
          <p:cNvPr id="54277" name="Rectangle 5"/>
          <p:cNvSpPr>
            <a:spLocks noGrp="1" noChangeArrowheads="1"/>
          </p:cNvSpPr>
          <p:nvPr>
            <p:ph type="body" sz="quarter" idx="3"/>
          </p:nvPr>
        </p:nvSpPr>
        <p:spPr bwMode="auto">
          <a:xfrm>
            <a:off x="665163" y="4646613"/>
            <a:ext cx="5314950" cy="4397375"/>
          </a:xfrm>
          <a:prstGeom prst="rect">
            <a:avLst/>
          </a:prstGeom>
          <a:noFill/>
          <a:ln>
            <a:noFill/>
          </a:ln>
          <a:extLst/>
        </p:spPr>
        <p:txBody>
          <a:bodyPr vert="horz" wrap="square" lIns="93838" tIns="46918" rIns="93838" bIns="46918"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54278" name="Rectangle 6"/>
          <p:cNvSpPr>
            <a:spLocks noGrp="1" noChangeArrowheads="1"/>
          </p:cNvSpPr>
          <p:nvPr>
            <p:ph type="ftr" sz="quarter" idx="4"/>
          </p:nvPr>
        </p:nvSpPr>
        <p:spPr bwMode="auto">
          <a:xfrm>
            <a:off x="0" y="9285288"/>
            <a:ext cx="2879725" cy="490537"/>
          </a:xfrm>
          <a:prstGeom prst="rect">
            <a:avLst/>
          </a:prstGeom>
          <a:noFill/>
          <a:ln>
            <a:noFill/>
          </a:ln>
          <a:extLst/>
        </p:spPr>
        <p:txBody>
          <a:bodyPr vert="horz" wrap="square" lIns="93838" tIns="46918" rIns="93838" bIns="46918" numCol="1" anchor="b" anchorCtr="0" compatLnSpc="1">
            <a:prstTxWarp prst="textNoShape">
              <a:avLst/>
            </a:prstTxWarp>
          </a:bodyPr>
          <a:lstStyle>
            <a:lvl1pPr defTabSz="938213">
              <a:defRPr sz="1300" b="0">
                <a:latin typeface="Arial" charset="0"/>
                <a:ea typeface="+mn-ea"/>
                <a:cs typeface="Arial" charset="0"/>
              </a:defRPr>
            </a:lvl1pPr>
          </a:lstStyle>
          <a:p>
            <a:pPr>
              <a:defRPr/>
            </a:pPr>
            <a:endParaRPr lang="en-GB"/>
          </a:p>
        </p:txBody>
      </p:sp>
      <p:sp>
        <p:nvSpPr>
          <p:cNvPr id="54279" name="Rectangle 7"/>
          <p:cNvSpPr>
            <a:spLocks noGrp="1" noChangeArrowheads="1"/>
          </p:cNvSpPr>
          <p:nvPr>
            <p:ph type="sldNum" sz="quarter" idx="5"/>
          </p:nvPr>
        </p:nvSpPr>
        <p:spPr bwMode="auto">
          <a:xfrm>
            <a:off x="3763963" y="9285288"/>
            <a:ext cx="2879725" cy="490537"/>
          </a:xfrm>
          <a:prstGeom prst="rect">
            <a:avLst/>
          </a:prstGeom>
          <a:noFill/>
          <a:ln>
            <a:noFill/>
          </a:ln>
          <a:extLst/>
        </p:spPr>
        <p:txBody>
          <a:bodyPr vert="horz" wrap="square" lIns="93838" tIns="46918" rIns="93838" bIns="46918" numCol="1" anchor="b" anchorCtr="0" compatLnSpc="1">
            <a:prstTxWarp prst="textNoShape">
              <a:avLst/>
            </a:prstTxWarp>
          </a:bodyPr>
          <a:lstStyle>
            <a:lvl1pPr algn="r" defTabSz="938213">
              <a:defRPr sz="1300" b="0">
                <a:latin typeface="Arial" charset="0"/>
                <a:ea typeface="Arial" charset="0"/>
                <a:cs typeface="Arial" charset="0"/>
              </a:defRPr>
            </a:lvl1pPr>
          </a:lstStyle>
          <a:p>
            <a:pPr>
              <a:defRPr/>
            </a:pPr>
            <a:fld id="{98BA78C5-621E-AE42-BE7C-3B7A25A33DC5}" type="slidenum">
              <a:rPr lang="de-DE"/>
              <a:pPr>
                <a:defRPr/>
              </a:pPr>
              <a:t>‹#›</a:t>
            </a:fld>
            <a:endParaRPr lang="de-DE"/>
          </a:p>
        </p:txBody>
      </p:sp>
    </p:spTree>
    <p:extLst>
      <p:ext uri="{BB962C8B-B14F-4D97-AF65-F5344CB8AC3E}">
        <p14:creationId xmlns:p14="http://schemas.microsoft.com/office/powerpoint/2010/main" val="156749541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110" charset="0"/>
        <a:ea typeface="Arial" pitchFamily="-110" charset="0"/>
        <a:cs typeface="Arial" pitchFamily="-110" charset="0"/>
      </a:defRPr>
    </a:lvl1pPr>
    <a:lvl2pPr marL="457200" algn="l" rtl="0" eaLnBrk="0" fontAlgn="base" hangingPunct="0">
      <a:spcBef>
        <a:spcPct val="30000"/>
      </a:spcBef>
      <a:spcAft>
        <a:spcPct val="0"/>
      </a:spcAft>
      <a:defRPr sz="1200" kern="1200">
        <a:solidFill>
          <a:schemeClr val="tx1"/>
        </a:solidFill>
        <a:latin typeface="Arial" pitchFamily="-110" charset="0"/>
        <a:ea typeface="Arial" pitchFamily="-110" charset="0"/>
        <a:cs typeface="Arial" pitchFamily="-110" charset="0"/>
      </a:defRPr>
    </a:lvl2pPr>
    <a:lvl3pPr marL="914400" algn="l" rtl="0" eaLnBrk="0" fontAlgn="base" hangingPunct="0">
      <a:spcBef>
        <a:spcPct val="30000"/>
      </a:spcBef>
      <a:spcAft>
        <a:spcPct val="0"/>
      </a:spcAft>
      <a:defRPr sz="1200" kern="1200">
        <a:solidFill>
          <a:schemeClr val="tx1"/>
        </a:solidFill>
        <a:latin typeface="Arial" pitchFamily="-110" charset="0"/>
        <a:ea typeface="Arial" pitchFamily="-110" charset="0"/>
        <a:cs typeface="Arial" pitchFamily="-110" charset="0"/>
      </a:defRPr>
    </a:lvl3pPr>
    <a:lvl4pPr marL="1371600" algn="l" rtl="0" eaLnBrk="0" fontAlgn="base" hangingPunct="0">
      <a:spcBef>
        <a:spcPct val="30000"/>
      </a:spcBef>
      <a:spcAft>
        <a:spcPct val="0"/>
      </a:spcAft>
      <a:defRPr sz="1200" kern="1200">
        <a:solidFill>
          <a:schemeClr val="tx1"/>
        </a:solidFill>
        <a:latin typeface="Arial" pitchFamily="-110" charset="0"/>
        <a:ea typeface="Arial" pitchFamily="-110" charset="0"/>
        <a:cs typeface="Arial" pitchFamily="-110" charset="0"/>
      </a:defRPr>
    </a:lvl4pPr>
    <a:lvl5pPr marL="1828800" algn="l" rtl="0" eaLnBrk="0" fontAlgn="base" hangingPunct="0">
      <a:spcBef>
        <a:spcPct val="30000"/>
      </a:spcBef>
      <a:spcAft>
        <a:spcPct val="0"/>
      </a:spcAft>
      <a:defRPr sz="1200" kern="1200">
        <a:solidFill>
          <a:schemeClr val="tx1"/>
        </a:solidFill>
        <a:latin typeface="Arial" pitchFamily="-110" charset="0"/>
        <a:ea typeface="Arial" pitchFamily="-110" charset="0"/>
        <a:cs typeface="Arial" pitchFamily="-110"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noFill/>
        </p:spPr>
        <p:txBody>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 Same Side Corner Rectangle 3"/>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grpSp>
        <p:nvGrpSpPr>
          <p:cNvPr id="5" name="Group 25"/>
          <p:cNvGrpSpPr>
            <a:grpSpLocks noChangeAspect="1"/>
          </p:cNvGrpSpPr>
          <p:nvPr/>
        </p:nvGrpSpPr>
        <p:grpSpPr bwMode="auto">
          <a:xfrm>
            <a:off x="2071688" y="2503488"/>
            <a:ext cx="1466850" cy="1676400"/>
            <a:chOff x="1230573" y="1890215"/>
            <a:chExt cx="1444388" cy="1650696"/>
          </a:xfrm>
        </p:grpSpPr>
        <p:sp>
          <p:nvSpPr>
            <p:cNvPr id="6" name="Oval 5"/>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7" name="Oval 6"/>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8" name="Oval 7"/>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9" name="Oval 8"/>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grpSp>
      <p:sp>
        <p:nvSpPr>
          <p:cNvPr id="10" name="Round Same Side Corner Rectangle 9"/>
          <p:cNvSpPr/>
          <p:nvPr/>
        </p:nvSpPr>
        <p:spPr>
          <a:xfrm rot="5400000" flipH="1">
            <a:off x="4572000" y="1603375"/>
            <a:ext cx="3475038" cy="3475038"/>
          </a:xfrm>
          <a:prstGeom prst="round2SameRect">
            <a:avLst>
              <a:gd name="adj1" fmla="val 3122"/>
              <a:gd name="adj2" fmla="val 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2" name="Title 1"/>
          <p:cNvSpPr>
            <a:spLocks noGrp="1"/>
          </p:cNvSpPr>
          <p:nvPr>
            <p:ph type="ctrTitle"/>
          </p:nvPr>
        </p:nvSpPr>
        <p:spPr>
          <a:xfrm>
            <a:off x="4651248" y="1680881"/>
            <a:ext cx="3273552" cy="1640541"/>
          </a:xfrm>
        </p:spPr>
        <p:txBody>
          <a:bodyPr tIns="0" bIns="0" rtlCol="0">
            <a:noAutofit/>
          </a:bodyPr>
          <a:lstStyle>
            <a:lvl1pPr algn="ct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4651248" y="3384176"/>
            <a:ext cx="3273552" cy="530352"/>
          </a:xfrm>
        </p:spPr>
        <p:txBody>
          <a:bodyPr tIns="0" bIns="0" rtlCol="0">
            <a:normAutofit/>
          </a:bodyPr>
          <a:lstStyle>
            <a:lvl1pPr marL="0" indent="0" algn="ct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11" name="Date Placeholder 3"/>
          <p:cNvSpPr>
            <a:spLocks noGrp="1"/>
          </p:cNvSpPr>
          <p:nvPr>
            <p:ph type="dt" sz="half" idx="10"/>
          </p:nvPr>
        </p:nvSpPr>
        <p:spPr/>
        <p:txBody>
          <a:bodyPr/>
          <a:lstStyle>
            <a:lvl1pPr>
              <a:defRPr/>
            </a:lvl1pPr>
          </a:lstStyle>
          <a:p>
            <a:pPr>
              <a:defRPr/>
            </a:pPr>
            <a:fld id="{D10F3F12-2570-C146-8A9A-8CC45B8BEFA3}" type="datetime1">
              <a:rPr lang="en-US"/>
              <a:pPr>
                <a:defRPr/>
              </a:pPr>
              <a:t>1/31/14</a:t>
            </a:fld>
            <a:endParaRPr lang="en-US"/>
          </a:p>
        </p:txBody>
      </p:sp>
      <p:sp>
        <p:nvSpPr>
          <p:cNvPr id="12" name="Footer Placeholder 4"/>
          <p:cNvSpPr>
            <a:spLocks noGrp="1"/>
          </p:cNvSpPr>
          <p:nvPr>
            <p:ph type="ftr" sz="quarter" idx="11"/>
          </p:nvPr>
        </p:nvSpPr>
        <p:spPr/>
        <p:txBody>
          <a:bodyPr/>
          <a:lstStyle>
            <a:lvl1pPr>
              <a:defRPr>
                <a:solidFill>
                  <a:schemeClr val="bg1">
                    <a:lumMod val="75000"/>
                  </a:schemeClr>
                </a:solidFill>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p:spPr>
        <p:txBody>
          <a:bodyPr/>
          <a:lstStyle>
            <a:lvl1pPr marL="0" algn="ctr" defTabSz="914400" rtl="0" eaLnBrk="1" latinLnBrk="0" hangingPunct="1">
              <a:defRPr sz="900" b="1" kern="1200">
                <a:solidFill>
                  <a:schemeClr val="bg1">
                    <a:lumMod val="75000"/>
                  </a:schemeClr>
                </a:solidFill>
                <a:latin typeface="+mn-lt"/>
                <a:ea typeface="+mn-ea"/>
                <a:cs typeface="+mn-cs"/>
              </a:defRPr>
            </a:lvl1pPr>
          </a:lstStyle>
          <a:p>
            <a:pPr>
              <a:defRPr/>
            </a:pPr>
            <a:fld id="{7D0A1E64-0375-AE40-A050-B6160CFED736}" type="slidenum">
              <a:rPr lang="en-US"/>
              <a:pPr>
                <a:defRPr/>
              </a:pPr>
              <a:t>‹#›</a:t>
            </a:fld>
            <a:endParaRPr lang="en-US"/>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en-US"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en-US"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9605E98-87A3-B045-B19B-687166F06B6B}" type="datetime1">
              <a:rPr lang="en-US"/>
              <a:pPr>
                <a:defRPr/>
              </a:pPr>
              <a:t>1/31/14</a:t>
            </a:fld>
            <a:endParaRPr lang="en-US"/>
          </a:p>
        </p:txBody>
      </p:sp>
      <p:sp>
        <p:nvSpPr>
          <p:cNvPr id="6" name="Footer Placeholder 5"/>
          <p:cNvSpPr>
            <a:spLocks noGrp="1"/>
          </p:cNvSpPr>
          <p:nvPr>
            <p:ph type="ftr" sz="quarter" idx="15"/>
          </p:nvPr>
        </p:nvSpPr>
        <p:spPr/>
        <p:txBody>
          <a:bodyPr/>
          <a:lstStyle>
            <a:lvl1pPr>
              <a:defRPr>
                <a:solidFill>
                  <a:schemeClr val="bg1">
                    <a:lumMod val="75000"/>
                  </a:schemeClr>
                </a:solidFill>
              </a:defRPr>
            </a:lvl1pPr>
          </a:lstStyle>
          <a:p>
            <a:pPr>
              <a:defRPr/>
            </a:pPr>
            <a:endParaRPr lang="en-US"/>
          </a:p>
        </p:txBody>
      </p:sp>
      <p:sp>
        <p:nvSpPr>
          <p:cNvPr id="7" name="Slide Number Placeholder 6"/>
          <p:cNvSpPr>
            <a:spLocks noGrp="1"/>
          </p:cNvSpPr>
          <p:nvPr>
            <p:ph type="sldNum" sz="quarter" idx="16"/>
          </p:nvPr>
        </p:nvSpPr>
        <p:spPr/>
        <p:txBody>
          <a:bodyPr/>
          <a:lstStyle>
            <a:lvl1pPr>
              <a:defRPr/>
            </a:lvl1pPr>
          </a:lstStyle>
          <a:p>
            <a:pPr>
              <a:defRPr/>
            </a:pPr>
            <a:fld id="{2A031FFA-AA62-BF43-B33B-786739B4CEC8}" type="slidenum">
              <a:rPr lang="en-US"/>
              <a:pPr>
                <a:defRPr/>
              </a:pPr>
              <a:t>‹#›</a:t>
            </a:fld>
            <a:endParaRPr lang="en-US"/>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en-US"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en-US"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4"/>
          </p:nvPr>
        </p:nvSpPr>
        <p:spPr/>
        <p:txBody>
          <a:bodyPr/>
          <a:lstStyle>
            <a:lvl1pPr>
              <a:defRPr/>
            </a:lvl1pPr>
          </a:lstStyle>
          <a:p>
            <a:pPr>
              <a:defRPr/>
            </a:pPr>
            <a:fld id="{710DC577-D837-BB4D-82E9-1E9870FE20C5}" type="datetime1">
              <a:rPr lang="en-US"/>
              <a:pPr>
                <a:defRPr/>
              </a:pPr>
              <a:t>1/31/14</a:t>
            </a:fld>
            <a:endParaRPr lang="en-US" dirty="0">
              <a:solidFill>
                <a:schemeClr val="tx2"/>
              </a:solidFill>
            </a:endParaRPr>
          </a:p>
        </p:txBody>
      </p:sp>
      <p:sp>
        <p:nvSpPr>
          <p:cNvPr id="6" name="Footer Placeholder 4"/>
          <p:cNvSpPr>
            <a:spLocks noGrp="1"/>
          </p:cNvSpPr>
          <p:nvPr>
            <p:ph type="ftr" sz="quarter" idx="15"/>
          </p:nvPr>
        </p:nvSpPr>
        <p:spPr/>
        <p:txBody>
          <a:bodyPr/>
          <a:lstStyle>
            <a:lvl1pPr>
              <a:defRPr/>
            </a:lvl1pPr>
          </a:lstStyle>
          <a:p>
            <a:pPr>
              <a:defRPr/>
            </a:pPr>
            <a:endParaRPr lang="en-US"/>
          </a:p>
        </p:txBody>
      </p:sp>
      <p:sp>
        <p:nvSpPr>
          <p:cNvPr id="7" name="Slide Number Placeholder 5"/>
          <p:cNvSpPr>
            <a:spLocks noGrp="1"/>
          </p:cNvSpPr>
          <p:nvPr>
            <p:ph type="sldNum" sz="quarter" idx="16"/>
          </p:nvPr>
        </p:nvSpPr>
        <p:spPr/>
        <p:txBody>
          <a:bodyPr/>
          <a:lstStyle>
            <a:lvl1pPr>
              <a:defRPr/>
            </a:lvl1pPr>
          </a:lstStyle>
          <a:p>
            <a:pPr>
              <a:defRPr/>
            </a:pPr>
            <a:fld id="{C7C8B099-D41D-7D49-B152-9D449B8AC987}" type="slidenum">
              <a:rPr lang="en-US"/>
              <a:pPr>
                <a:defRPr/>
              </a:pPr>
              <a:t>‹#›</a:t>
            </a:fld>
            <a:endParaRPr lang="en-US" sz="1400" dirty="0">
              <a:solidFill>
                <a:srgbClr val="FFFFFF"/>
              </a:solidFill>
            </a:endParaRPr>
          </a:p>
        </p:txBody>
      </p:sp>
    </p:spTree>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en-US"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en-US"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en-US"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en-US" noProof="0" smtClean="0"/>
              <a:t>Click icon to add picture</a:t>
            </a:r>
            <a:endParaRPr noProof="0"/>
          </a:p>
        </p:txBody>
      </p:sp>
      <p:sp>
        <p:nvSpPr>
          <p:cNvPr id="7" name="Date Placeholder 3"/>
          <p:cNvSpPr>
            <a:spLocks noGrp="1"/>
          </p:cNvSpPr>
          <p:nvPr>
            <p:ph type="dt" sz="half" idx="16"/>
          </p:nvPr>
        </p:nvSpPr>
        <p:spPr/>
        <p:txBody>
          <a:bodyPr/>
          <a:lstStyle>
            <a:lvl1pPr>
              <a:defRPr/>
            </a:lvl1pPr>
          </a:lstStyle>
          <a:p>
            <a:pPr>
              <a:defRPr/>
            </a:pPr>
            <a:fld id="{C79F5773-48EC-9A48-A28D-7BBB49F78272}" type="datetime1">
              <a:rPr lang="en-US"/>
              <a:pPr>
                <a:defRPr/>
              </a:pPr>
              <a:t>1/31/14</a:t>
            </a:fld>
            <a:endParaRPr lang="en-US" dirty="0">
              <a:solidFill>
                <a:schemeClr val="tx2"/>
              </a:solidFill>
            </a:endParaRPr>
          </a:p>
        </p:txBody>
      </p:sp>
      <p:sp>
        <p:nvSpPr>
          <p:cNvPr id="8" name="Footer Placeholder 4"/>
          <p:cNvSpPr>
            <a:spLocks noGrp="1"/>
          </p:cNvSpPr>
          <p:nvPr>
            <p:ph type="ftr" sz="quarter" idx="17"/>
          </p:nvPr>
        </p:nvSpPr>
        <p:spPr/>
        <p:txBody>
          <a:bodyPr/>
          <a:lstStyle>
            <a:lvl1pPr>
              <a:defRPr/>
            </a:lvl1pPr>
          </a:lstStyle>
          <a:p>
            <a:pPr>
              <a:defRPr/>
            </a:pPr>
            <a:endParaRPr lang="en-US"/>
          </a:p>
        </p:txBody>
      </p:sp>
      <p:sp>
        <p:nvSpPr>
          <p:cNvPr id="9" name="Slide Number Placeholder 5"/>
          <p:cNvSpPr>
            <a:spLocks noGrp="1"/>
          </p:cNvSpPr>
          <p:nvPr>
            <p:ph type="sldNum" sz="quarter" idx="18"/>
          </p:nvPr>
        </p:nvSpPr>
        <p:spPr/>
        <p:txBody>
          <a:bodyPr/>
          <a:lstStyle>
            <a:lvl1pPr>
              <a:defRPr/>
            </a:lvl1pPr>
          </a:lstStyle>
          <a:p>
            <a:pPr>
              <a:defRPr/>
            </a:pPr>
            <a:fld id="{505C6283-5264-224B-93E4-3584FA508DDD}" type="slidenum">
              <a:rPr lang="en-US"/>
              <a:pPr>
                <a:defRPr/>
              </a:pPr>
              <a:t>‹#›</a:t>
            </a:fld>
            <a:endParaRPr lang="en-US" sz="1400" dirty="0">
              <a:solidFill>
                <a:srgbClr val="FFFFFF"/>
              </a:solidFill>
            </a:endParaRPr>
          </a:p>
        </p:txBody>
      </p:sp>
    </p:spTree>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en-US"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en-US"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en-US"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en-US"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en-US" noProof="0" smtClean="0"/>
              <a:t>Click icon to add picture</a:t>
            </a:r>
            <a:endParaRPr noProof="0"/>
          </a:p>
        </p:txBody>
      </p:sp>
      <p:sp>
        <p:nvSpPr>
          <p:cNvPr id="8" name="Date Placeholder 3"/>
          <p:cNvSpPr>
            <a:spLocks noGrp="1"/>
          </p:cNvSpPr>
          <p:nvPr>
            <p:ph type="dt" sz="half" idx="18"/>
          </p:nvPr>
        </p:nvSpPr>
        <p:spPr/>
        <p:txBody>
          <a:bodyPr/>
          <a:lstStyle>
            <a:lvl1pPr>
              <a:defRPr/>
            </a:lvl1pPr>
          </a:lstStyle>
          <a:p>
            <a:pPr>
              <a:defRPr/>
            </a:pPr>
            <a:fld id="{4DC8E84A-B1EA-4E4B-8BEA-3AE897DEA02C}" type="datetime1">
              <a:rPr lang="en-US"/>
              <a:pPr>
                <a:defRPr/>
              </a:pPr>
              <a:t>1/31/14</a:t>
            </a:fld>
            <a:endParaRPr lang="en-US" dirty="0">
              <a:solidFill>
                <a:schemeClr val="tx2"/>
              </a:solidFill>
            </a:endParaRPr>
          </a:p>
        </p:txBody>
      </p:sp>
      <p:sp>
        <p:nvSpPr>
          <p:cNvPr id="9" name="Footer Placeholder 4"/>
          <p:cNvSpPr>
            <a:spLocks noGrp="1"/>
          </p:cNvSpPr>
          <p:nvPr>
            <p:ph type="ftr" sz="quarter" idx="19"/>
          </p:nvPr>
        </p:nvSpPr>
        <p:spPr/>
        <p:txBody>
          <a:bodyPr/>
          <a:lstStyle>
            <a:lvl1pPr>
              <a:defRPr/>
            </a:lvl1pPr>
          </a:lstStyle>
          <a:p>
            <a:pPr>
              <a:defRPr/>
            </a:pPr>
            <a:endParaRPr lang="en-US"/>
          </a:p>
        </p:txBody>
      </p:sp>
      <p:sp>
        <p:nvSpPr>
          <p:cNvPr id="12" name="Slide Number Placeholder 5"/>
          <p:cNvSpPr>
            <a:spLocks noGrp="1"/>
          </p:cNvSpPr>
          <p:nvPr>
            <p:ph type="sldNum" sz="quarter" idx="20"/>
          </p:nvPr>
        </p:nvSpPr>
        <p:spPr/>
        <p:txBody>
          <a:bodyPr/>
          <a:lstStyle>
            <a:lvl1pPr>
              <a:defRPr/>
            </a:lvl1pPr>
          </a:lstStyle>
          <a:p>
            <a:pPr>
              <a:defRPr/>
            </a:pPr>
            <a:fld id="{724C0DBE-3D9A-7C47-894F-79809F7BE211}" type="slidenum">
              <a:rPr lang="en-US"/>
              <a:pPr>
                <a:defRPr/>
              </a:pPr>
              <a:t>‹#›</a:t>
            </a:fld>
            <a:endParaRPr lang="en-US" sz="1400" dirty="0">
              <a:solidFill>
                <a:srgbClr val="FFFFFF"/>
              </a:solidFill>
            </a:endParaRPr>
          </a:p>
        </p:txBody>
      </p:sp>
    </p:spTree>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en-US"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en-US"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3"/>
          <p:cNvSpPr>
            <a:spLocks noGrp="1"/>
          </p:cNvSpPr>
          <p:nvPr>
            <p:ph type="dt" sz="half" idx="18"/>
          </p:nvPr>
        </p:nvSpPr>
        <p:spPr/>
        <p:txBody>
          <a:bodyPr/>
          <a:lstStyle>
            <a:lvl1pPr>
              <a:defRPr/>
            </a:lvl1pPr>
          </a:lstStyle>
          <a:p>
            <a:pPr>
              <a:defRPr/>
            </a:pPr>
            <a:fld id="{F1F900FD-B849-8C43-A686-25D214BC4421}" type="datetime1">
              <a:rPr lang="en-US"/>
              <a:pPr>
                <a:defRPr/>
              </a:pPr>
              <a:t>1/31/14</a:t>
            </a:fld>
            <a:endParaRPr lang="en-US" dirty="0">
              <a:solidFill>
                <a:schemeClr val="tx2"/>
              </a:solidFill>
            </a:endParaRPr>
          </a:p>
        </p:txBody>
      </p:sp>
      <p:sp>
        <p:nvSpPr>
          <p:cNvPr id="9" name="Footer Placeholder 4"/>
          <p:cNvSpPr>
            <a:spLocks noGrp="1"/>
          </p:cNvSpPr>
          <p:nvPr>
            <p:ph type="ftr" sz="quarter" idx="19"/>
          </p:nvPr>
        </p:nvSpPr>
        <p:spPr/>
        <p:txBody>
          <a:bodyPr/>
          <a:lstStyle>
            <a:lvl1pPr>
              <a:defRPr/>
            </a:lvl1pPr>
          </a:lstStyle>
          <a:p>
            <a:pPr>
              <a:defRPr/>
            </a:pPr>
            <a:endParaRPr lang="en-US"/>
          </a:p>
        </p:txBody>
      </p:sp>
      <p:sp>
        <p:nvSpPr>
          <p:cNvPr id="10" name="Slide Number Placeholder 5"/>
          <p:cNvSpPr>
            <a:spLocks noGrp="1"/>
          </p:cNvSpPr>
          <p:nvPr>
            <p:ph type="sldNum" sz="quarter" idx="20"/>
          </p:nvPr>
        </p:nvSpPr>
        <p:spPr/>
        <p:txBody>
          <a:bodyPr/>
          <a:lstStyle>
            <a:lvl1pPr>
              <a:defRPr/>
            </a:lvl1pPr>
          </a:lstStyle>
          <a:p>
            <a:pPr>
              <a:defRPr/>
            </a:pPr>
            <a:fld id="{DCD02A4E-5F63-564F-9928-327361678AFC}" type="slidenum">
              <a:rPr lang="en-US"/>
              <a:pPr>
                <a:defRPr/>
              </a:pPr>
              <a:t>‹#›</a:t>
            </a:fld>
            <a:endParaRPr lang="en-US" sz="1400" dirty="0">
              <a:solidFill>
                <a:srgbClr val="FFFFFF"/>
              </a:solidFill>
            </a:endParaRPr>
          </a:p>
        </p:txBody>
      </p:sp>
    </p:spTree>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en-US"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en-US"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en-US"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7" name="Date Placeholder 3"/>
          <p:cNvSpPr>
            <a:spLocks noGrp="1"/>
          </p:cNvSpPr>
          <p:nvPr>
            <p:ph type="dt" sz="half" idx="23"/>
          </p:nvPr>
        </p:nvSpPr>
        <p:spPr/>
        <p:txBody>
          <a:bodyPr/>
          <a:lstStyle>
            <a:lvl1pPr>
              <a:defRPr/>
            </a:lvl1pPr>
          </a:lstStyle>
          <a:p>
            <a:pPr>
              <a:defRPr/>
            </a:pPr>
            <a:fld id="{0CBEB228-11D4-EE4B-AE04-68D9C8D599B0}" type="datetime1">
              <a:rPr lang="en-US"/>
              <a:pPr>
                <a:defRPr/>
              </a:pPr>
              <a:t>1/31/14</a:t>
            </a:fld>
            <a:endParaRPr lang="en-US" dirty="0">
              <a:solidFill>
                <a:schemeClr val="tx2"/>
              </a:solidFill>
            </a:endParaRPr>
          </a:p>
        </p:txBody>
      </p:sp>
      <p:sp>
        <p:nvSpPr>
          <p:cNvPr id="19" name="Footer Placeholder 4"/>
          <p:cNvSpPr>
            <a:spLocks noGrp="1"/>
          </p:cNvSpPr>
          <p:nvPr>
            <p:ph type="ftr" sz="quarter" idx="24"/>
          </p:nvPr>
        </p:nvSpPr>
        <p:spPr/>
        <p:txBody>
          <a:bodyPr/>
          <a:lstStyle>
            <a:lvl1pPr>
              <a:defRPr/>
            </a:lvl1pPr>
          </a:lstStyle>
          <a:p>
            <a:pPr>
              <a:defRPr/>
            </a:pPr>
            <a:endParaRPr lang="en-US"/>
          </a:p>
        </p:txBody>
      </p:sp>
      <p:sp>
        <p:nvSpPr>
          <p:cNvPr id="20" name="Slide Number Placeholder 5"/>
          <p:cNvSpPr>
            <a:spLocks noGrp="1"/>
          </p:cNvSpPr>
          <p:nvPr>
            <p:ph type="sldNum" sz="quarter" idx="25"/>
          </p:nvPr>
        </p:nvSpPr>
        <p:spPr/>
        <p:txBody>
          <a:bodyPr/>
          <a:lstStyle>
            <a:lvl1pPr>
              <a:defRPr/>
            </a:lvl1pPr>
          </a:lstStyle>
          <a:p>
            <a:pPr>
              <a:defRPr/>
            </a:pPr>
            <a:fld id="{D4960C8A-E1C9-4B4E-B986-4689DBE33FEA}" type="slidenum">
              <a:rPr lang="en-US"/>
              <a:pPr>
                <a:defRPr/>
              </a:pPr>
              <a:t>‹#›</a:t>
            </a:fld>
            <a:endParaRPr lang="en-US" sz="1400" dirty="0">
              <a:solidFill>
                <a:srgbClr val="FFFFFF"/>
              </a:solidFill>
            </a:endParaRPr>
          </a:p>
        </p:txBody>
      </p:sp>
    </p:spTree>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en-US"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lvl1pPr>
              <a:defRPr/>
            </a:lvl1pPr>
          </a:lstStyle>
          <a:p>
            <a:pPr>
              <a:defRPr/>
            </a:pPr>
            <a:fld id="{8FDBA819-C695-2F49-8D86-F5CFFEA859A3}" type="datetime1">
              <a:rPr lang="en-US"/>
              <a:pPr>
                <a:defRPr/>
              </a:pPr>
              <a:t>1/31/14</a:t>
            </a:fld>
            <a:endParaRPr lang="en-US"/>
          </a:p>
        </p:txBody>
      </p:sp>
      <p:sp>
        <p:nvSpPr>
          <p:cNvPr id="5" name="Footer Placeholder 4"/>
          <p:cNvSpPr>
            <a:spLocks noGrp="1"/>
          </p:cNvSpPr>
          <p:nvPr>
            <p:ph type="ftr" sz="quarter" idx="11"/>
          </p:nvPr>
        </p:nvSpPr>
        <p:spPr/>
        <p:txBody>
          <a:bodyPr/>
          <a:lstStyle>
            <a:lvl1pPr>
              <a:defRPr>
                <a:solidFill>
                  <a:schemeClr val="bg1">
                    <a:lumMod val="75000"/>
                  </a:schemeClr>
                </a:solidFill>
              </a:defRPr>
            </a:lvl1pPr>
          </a:lstStyle>
          <a:p>
            <a:pPr>
              <a:defRPr/>
            </a:pPr>
            <a:endParaRPr lang="en-US"/>
          </a:p>
        </p:txBody>
      </p:sp>
      <p:sp>
        <p:nvSpPr>
          <p:cNvPr id="6" name="Slide Number Placeholder 5"/>
          <p:cNvSpPr>
            <a:spLocks noGrp="1"/>
          </p:cNvSpPr>
          <p:nvPr>
            <p:ph type="sldNum" sz="quarter" idx="12"/>
          </p:nvPr>
        </p:nvSpPr>
        <p:spPr/>
        <p:txBody>
          <a:bodyPr/>
          <a:lstStyle>
            <a:lvl1pPr algn="l">
              <a:defRPr/>
            </a:lvl1pPr>
          </a:lstStyle>
          <a:p>
            <a:pPr>
              <a:defRPr/>
            </a:pPr>
            <a:fld id="{D9CE82BD-3DC3-5C40-BBCF-F62111810DB2}" type="slidenum">
              <a:rPr lang="en-US"/>
              <a:pPr>
                <a:defRPr/>
              </a:pPr>
              <a:t>‹#›</a:t>
            </a:fld>
            <a:endParaRPr lang="en-US"/>
          </a:p>
        </p:txBody>
      </p:sp>
    </p:spTree>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lvl1pPr>
              <a:defRPr/>
            </a:lvl1pPr>
          </a:lstStyle>
          <a:p>
            <a:pPr>
              <a:defRPr/>
            </a:pPr>
            <a:fld id="{176407B3-941C-4B45-A489-02FD6C2C71F3}" type="datetime1">
              <a:rPr lang="en-US"/>
              <a:pPr>
                <a:defRPr/>
              </a:pPr>
              <a:t>1/31/14</a:t>
            </a:fld>
            <a:endParaRPr lang="en-US"/>
          </a:p>
        </p:txBody>
      </p:sp>
      <p:sp>
        <p:nvSpPr>
          <p:cNvPr id="5" name="Footer Placeholder 4"/>
          <p:cNvSpPr>
            <a:spLocks noGrp="1"/>
          </p:cNvSpPr>
          <p:nvPr>
            <p:ph type="ftr" sz="quarter" idx="11"/>
          </p:nvPr>
        </p:nvSpPr>
        <p:spPr/>
        <p:txBody>
          <a:bodyPr/>
          <a:lstStyle>
            <a:lvl1pPr>
              <a:defRPr>
                <a:solidFill>
                  <a:schemeClr val="bg1">
                    <a:lumMod val="75000"/>
                  </a:schemeClr>
                </a:solidFill>
              </a:defRPr>
            </a:lvl1pPr>
          </a:lstStyle>
          <a:p>
            <a:pPr>
              <a:defRPr/>
            </a:pPr>
            <a:endParaRPr lang="en-US"/>
          </a:p>
        </p:txBody>
      </p:sp>
      <p:sp>
        <p:nvSpPr>
          <p:cNvPr id="6" name="Slide Number Placeholder 5"/>
          <p:cNvSpPr>
            <a:spLocks noGrp="1"/>
          </p:cNvSpPr>
          <p:nvPr>
            <p:ph type="sldNum" sz="quarter" idx="12"/>
          </p:nvPr>
        </p:nvSpPr>
        <p:spPr/>
        <p:txBody>
          <a:bodyPr/>
          <a:lstStyle>
            <a:lvl1pPr algn="l">
              <a:defRPr/>
            </a:lvl1pPr>
          </a:lstStyle>
          <a:p>
            <a:pPr>
              <a:defRPr/>
            </a:pPr>
            <a:fld id="{D5F93E64-B938-234E-9BC2-4C604901EEC6}" type="slidenum">
              <a:rPr lang="en-US"/>
              <a:pPr>
                <a:defRPr/>
              </a:pPr>
              <a:t>‹#›</a:t>
            </a:fld>
            <a:endParaRPr lang="en-US"/>
          </a:p>
        </p:txBody>
      </p:sp>
    </p:spTree>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pic>
        <p:nvPicPr>
          <p:cNvPr id="2" name="Picture 101" descr="fon_powerpoint_b_310708"/>
          <p:cNvPicPr>
            <a:picLocks noChangeAspect="1" noChangeArrowheads="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lvl1pPr>
              <a:defRPr/>
            </a:lvl1pPr>
          </a:lstStyle>
          <a:p>
            <a:pPr>
              <a:defRPr/>
            </a:pPr>
            <a:fld id="{0F250BBA-E599-B941-850B-3332D0B8E009}" type="datetime1">
              <a:rPr lang="en-US"/>
              <a:pPr>
                <a:defRPr/>
              </a:pPr>
              <a:t>1/31/14</a:t>
            </a:fld>
            <a:endParaRPr lang="en-US"/>
          </a:p>
        </p:txBody>
      </p:sp>
      <p:sp>
        <p:nvSpPr>
          <p:cNvPr id="5" name="Footer Placeholder 4"/>
          <p:cNvSpPr>
            <a:spLocks noGrp="1"/>
          </p:cNvSpPr>
          <p:nvPr>
            <p:ph type="ftr" sz="quarter" idx="11"/>
          </p:nvPr>
        </p:nvSpPr>
        <p:spPr/>
        <p:txBody>
          <a:bodyPr/>
          <a:lstStyle>
            <a:lvl1pPr>
              <a:defRPr>
                <a:solidFill>
                  <a:schemeClr val="bg1">
                    <a:lumMod val="75000"/>
                  </a:schemeClr>
                </a:solidFill>
              </a:defRPr>
            </a:lvl1pPr>
          </a:lstStyle>
          <a:p>
            <a:pPr>
              <a:defRPr/>
            </a:pPr>
            <a:endParaRPr lang="en-US"/>
          </a:p>
        </p:txBody>
      </p:sp>
      <p:sp>
        <p:nvSpPr>
          <p:cNvPr id="6" name="Slide Number Placeholder 5"/>
          <p:cNvSpPr>
            <a:spLocks noGrp="1"/>
          </p:cNvSpPr>
          <p:nvPr>
            <p:ph type="sldNum" sz="quarter" idx="12"/>
          </p:nvPr>
        </p:nvSpPr>
        <p:spPr/>
        <p:txBody>
          <a:bodyPr/>
          <a:lstStyle>
            <a:lvl1pPr algn="l">
              <a:defRPr/>
            </a:lvl1pPr>
          </a:lstStyle>
          <a:p>
            <a:pPr>
              <a:defRPr/>
            </a:pPr>
            <a:fld id="{43795CBD-9725-CF4B-A0B2-A2851D46C85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Picture">
    <p:spTree>
      <p:nvGrpSpPr>
        <p:cNvPr id="1" name=""/>
        <p:cNvGrpSpPr/>
        <p:nvPr/>
      </p:nvGrpSpPr>
      <p:grpSpPr>
        <a:xfrm>
          <a:off x="0" y="0"/>
          <a:ext cx="0" cy="0"/>
          <a:chOff x="0" y="0"/>
          <a:chExt cx="0" cy="0"/>
        </a:xfrm>
      </p:grpSpPr>
      <p:sp>
        <p:nvSpPr>
          <p:cNvPr id="5" name="Round Same Side Corner Rectangle 4"/>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8" name="Oval 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0" name="Oval 9"/>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1" name="Oval 10"/>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en-US"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en-US"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B09170CF-80DD-D74A-9EA7-C6E504837DCE}" type="datetime1">
              <a:rPr lang="en-US"/>
              <a:pPr>
                <a:defRPr/>
              </a:pPr>
              <a:t>1/31/14</a:t>
            </a:fld>
            <a:endParaRPr lang="en-US" dirty="0">
              <a:solidFill>
                <a:schemeClr val="tx2"/>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p:spPr>
        <p:txBody>
          <a:bodyPr/>
          <a:lstStyle>
            <a:lvl1pPr algn="ctr">
              <a:defRPr sz="900">
                <a:solidFill>
                  <a:schemeClr val="bg1">
                    <a:lumMod val="75000"/>
                  </a:schemeClr>
                </a:solidFill>
              </a:defRPr>
            </a:lvl1pPr>
          </a:lstStyle>
          <a:p>
            <a:pPr>
              <a:defRPr/>
            </a:pPr>
            <a:fld id="{2D249100-3B44-9444-A754-5E35301FA4C6}" type="slidenum">
              <a:rPr lang="en-US"/>
              <a:pPr>
                <a:defRPr/>
              </a:pPr>
              <a:t>‹#›</a:t>
            </a:fld>
            <a:endParaRPr lang="en-US" sz="1400" dirty="0">
              <a:solidFill>
                <a:srgbClr val="FFFFFF"/>
              </a:solidFill>
            </a:endParaRPr>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4"/>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6"/>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8" name="Oval 7"/>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9" name="Oval 8"/>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0" name="Oval 9"/>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DC76C599-B726-4D4A-A3ED-7F58FB5C3BF4}" type="datetime1">
              <a:rPr lang="en-US"/>
              <a:pPr>
                <a:defRPr/>
              </a:pPr>
              <a:t>1/31/14</a:t>
            </a:fld>
            <a:endParaRPr lang="en-US"/>
          </a:p>
        </p:txBody>
      </p:sp>
      <p:sp>
        <p:nvSpPr>
          <p:cNvPr id="12" name="Footer Placeholder 4"/>
          <p:cNvSpPr>
            <a:spLocks noGrp="1"/>
          </p:cNvSpPr>
          <p:nvPr>
            <p:ph type="ftr" sz="quarter" idx="11"/>
          </p:nvPr>
        </p:nvSpPr>
        <p:spPr/>
        <p:txBody>
          <a:bodyPr/>
          <a:lstStyle>
            <a:lvl1pPr>
              <a:defRPr>
                <a:solidFill>
                  <a:schemeClr val="bg1">
                    <a:lumMod val="75000"/>
                  </a:schemeClr>
                </a:solidFill>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p:spPr>
        <p:txBody>
          <a:bodyPr/>
          <a:lstStyle>
            <a:lvl1pPr marL="0" algn="ctr" defTabSz="914400" rtl="0" eaLnBrk="1" latinLnBrk="0" hangingPunct="1">
              <a:defRPr sz="900" b="1" kern="1200">
                <a:solidFill>
                  <a:schemeClr val="bg1">
                    <a:lumMod val="75000"/>
                  </a:schemeClr>
                </a:solidFill>
                <a:latin typeface="+mn-lt"/>
                <a:ea typeface="+mn-ea"/>
                <a:cs typeface="+mn-cs"/>
              </a:defRPr>
            </a:lvl1pPr>
          </a:lstStyle>
          <a:p>
            <a:pPr>
              <a:defRPr/>
            </a:pPr>
            <a:fld id="{053F1D27-66CD-BD47-9FF7-4D443B2123D3}" type="slidenum">
              <a:rPr lang="en-US"/>
              <a:pPr>
                <a:defRPr/>
              </a:pPr>
              <a:t>‹#›</a:t>
            </a:fld>
            <a:endParaRPr lang="en-US"/>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5"/>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7"/>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9" name="Oval 8"/>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0" name="Oval 9"/>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1" name="Oval 10"/>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grpSp>
      </p:grpSp>
      <p:sp>
        <p:nvSpPr>
          <p:cNvPr id="2" name="Title 1"/>
          <p:cNvSpPr>
            <a:spLocks noGrp="1"/>
          </p:cNvSpPr>
          <p:nvPr>
            <p:ph type="title"/>
          </p:nvPr>
        </p:nvSpPr>
        <p:spPr>
          <a:xfrm>
            <a:off x="744070" y="224118"/>
            <a:ext cx="4800600" cy="886968"/>
          </a:xfrm>
        </p:spPr>
        <p:txBody>
          <a:bodyPr lIns="45720"/>
          <a:lstStyle/>
          <a:p>
            <a:r>
              <a:rPr lang="en-US"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2" name="Date Placeholder 4"/>
          <p:cNvSpPr>
            <a:spLocks noGrp="1"/>
          </p:cNvSpPr>
          <p:nvPr>
            <p:ph type="dt" sz="half" idx="10"/>
          </p:nvPr>
        </p:nvSpPr>
        <p:spPr/>
        <p:txBody>
          <a:bodyPr/>
          <a:lstStyle>
            <a:lvl1pPr>
              <a:defRPr/>
            </a:lvl1pPr>
          </a:lstStyle>
          <a:p>
            <a:pPr>
              <a:defRPr/>
            </a:pPr>
            <a:fld id="{44C1069D-20E0-3645-BBE8-74BD1C753C91}" type="datetime1">
              <a:rPr lang="en-US"/>
              <a:pPr>
                <a:defRPr/>
              </a:pPr>
              <a:t>1/31/14</a:t>
            </a:fld>
            <a:endParaRPr lang="en-US"/>
          </a:p>
        </p:txBody>
      </p:sp>
      <p:sp>
        <p:nvSpPr>
          <p:cNvPr id="13" name="Footer Placeholder 5"/>
          <p:cNvSpPr>
            <a:spLocks noGrp="1"/>
          </p:cNvSpPr>
          <p:nvPr>
            <p:ph type="ftr" sz="quarter" idx="11"/>
          </p:nvPr>
        </p:nvSpPr>
        <p:spPr/>
        <p:txBody>
          <a:bodyPr/>
          <a:lstStyle>
            <a:lvl1pPr>
              <a:defRPr>
                <a:solidFill>
                  <a:schemeClr val="bg1">
                    <a:lumMod val="75000"/>
                  </a:schemeClr>
                </a:solidFill>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p:spPr>
        <p:txBody>
          <a:bodyPr/>
          <a:lstStyle>
            <a:lvl1pPr algn="l">
              <a:defRPr/>
            </a:lvl1pPr>
          </a:lstStyle>
          <a:p>
            <a:pPr>
              <a:defRPr/>
            </a:pPr>
            <a:fld id="{EB6E54E4-5FFB-E144-BDB7-C8659798E87E}" type="slidenum">
              <a:rPr lang="en-US"/>
              <a:pPr>
                <a:defRPr/>
              </a:pPr>
              <a:t>‹#›</a:t>
            </a:fld>
            <a:endParaRPr lang="en-US"/>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7"/>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grpSp>
          <p:nvGrpSpPr>
            <p:cNvPr id="9" name="Group 17"/>
            <p:cNvGrpSpPr>
              <a:grpSpLocks noChangeAspect="1"/>
            </p:cNvGrpSpPr>
            <p:nvPr/>
          </p:nvGrpSpPr>
          <p:grpSpPr bwMode="auto">
            <a:xfrm>
              <a:off x="949044" y="3033713"/>
              <a:ext cx="700088" cy="801687"/>
              <a:chOff x="1231958" y="1888896"/>
              <a:chExt cx="1443061" cy="1652477"/>
            </a:xfrm>
          </p:grpSpPr>
          <p:sp>
            <p:nvSpPr>
              <p:cNvPr id="10" name="Oval 9"/>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1" name="Oval 10"/>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2" name="Oval 11"/>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3" name="Oval 12"/>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4" name="Date Placeholder 6"/>
          <p:cNvSpPr>
            <a:spLocks noGrp="1"/>
          </p:cNvSpPr>
          <p:nvPr>
            <p:ph type="dt" sz="half" idx="10"/>
          </p:nvPr>
        </p:nvSpPr>
        <p:spPr/>
        <p:txBody>
          <a:bodyPr/>
          <a:lstStyle>
            <a:lvl1pPr>
              <a:defRPr/>
            </a:lvl1pPr>
          </a:lstStyle>
          <a:p>
            <a:pPr>
              <a:defRPr/>
            </a:pPr>
            <a:fld id="{004E288F-A9FD-E44A-B2EF-B74FE3B8A72E}" type="datetime1">
              <a:rPr lang="en-US"/>
              <a:pPr>
                <a:defRPr/>
              </a:pPr>
              <a:t>1/31/14</a:t>
            </a:fld>
            <a:endParaRPr lang="en-US"/>
          </a:p>
        </p:txBody>
      </p:sp>
      <p:sp>
        <p:nvSpPr>
          <p:cNvPr id="15" name="Footer Placeholder 7"/>
          <p:cNvSpPr>
            <a:spLocks noGrp="1"/>
          </p:cNvSpPr>
          <p:nvPr>
            <p:ph type="ftr" sz="quarter" idx="11"/>
          </p:nvPr>
        </p:nvSpPr>
        <p:spPr/>
        <p:txBody>
          <a:bodyPr/>
          <a:lstStyle>
            <a:lvl1pPr>
              <a:defRPr>
                <a:solidFill>
                  <a:schemeClr val="bg1">
                    <a:lumMod val="75000"/>
                  </a:schemeClr>
                </a:solidFill>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p:spPr>
        <p:txBody>
          <a:bodyPr/>
          <a:lstStyle>
            <a:lvl1pPr marL="0" algn="l" defTabSz="914400" rtl="0" eaLnBrk="1" latinLnBrk="0" hangingPunct="1">
              <a:defRPr sz="1800" b="1" kern="1200">
                <a:solidFill>
                  <a:schemeClr val="accent1"/>
                </a:solidFill>
                <a:latin typeface="+mn-lt"/>
                <a:ea typeface="+mn-ea"/>
                <a:cs typeface="+mn-cs"/>
              </a:defRPr>
            </a:lvl1pPr>
          </a:lstStyle>
          <a:p>
            <a:pPr>
              <a:defRPr/>
            </a:pPr>
            <a:fld id="{73438DD1-D80D-BE49-A92A-05B895516B9F}" type="slidenum">
              <a:rPr lang="en-US"/>
              <a:pPr>
                <a:defRPr/>
              </a:pPr>
              <a:t>‹#›</a:t>
            </a:fld>
            <a:endParaRPr lang="en-US"/>
          </a:p>
        </p:txBody>
      </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3"/>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5"/>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7" name="Oval 6"/>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8" name="Oval 7"/>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9" name="Oval 8"/>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en-US"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C0158EF7-F1ED-1245-92DA-5877277D05DE}" type="datetime1">
              <a:rPr lang="en-US"/>
              <a:pPr>
                <a:defRPr/>
              </a:pPr>
              <a:t>1/31/14</a:t>
            </a:fld>
            <a:endParaRPr lang="en-US"/>
          </a:p>
        </p:txBody>
      </p:sp>
      <p:sp>
        <p:nvSpPr>
          <p:cNvPr id="11" name="Footer Placeholder 3"/>
          <p:cNvSpPr>
            <a:spLocks noGrp="1"/>
          </p:cNvSpPr>
          <p:nvPr>
            <p:ph type="ftr" sz="quarter" idx="11"/>
          </p:nvPr>
        </p:nvSpPr>
        <p:spPr/>
        <p:txBody>
          <a:bodyPr/>
          <a:lstStyle>
            <a:lvl1pPr>
              <a:defRPr>
                <a:solidFill>
                  <a:schemeClr val="bg1">
                    <a:lumMod val="75000"/>
                  </a:schemeClr>
                </a:solidFill>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p:spPr>
        <p:txBody>
          <a:bodyPr/>
          <a:lstStyle>
            <a:lvl1pPr>
              <a:defRPr/>
            </a:lvl1pPr>
          </a:lstStyle>
          <a:p>
            <a:pPr>
              <a:defRPr/>
            </a:pPr>
            <a:fld id="{DBC51E39-3EEE-7640-81B3-40CFEFFB7EA0}" type="slidenum">
              <a:rPr lang="en-US"/>
              <a:pPr>
                <a:defRPr/>
              </a:pPr>
              <a:t>‹#›</a:t>
            </a:fld>
            <a:endParaRPr lang="en-US"/>
          </a:p>
        </p:txBody>
      </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2"/>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4"/>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6" name="Oval 5"/>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7" name="Oval 6"/>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8" name="Oval 7"/>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grpSp>
      </p:grpSp>
      <p:sp>
        <p:nvSpPr>
          <p:cNvPr id="9" name="Date Placeholder 1"/>
          <p:cNvSpPr>
            <a:spLocks noGrp="1"/>
          </p:cNvSpPr>
          <p:nvPr>
            <p:ph type="dt" sz="half" idx="10"/>
          </p:nvPr>
        </p:nvSpPr>
        <p:spPr/>
        <p:txBody>
          <a:bodyPr/>
          <a:lstStyle>
            <a:lvl1pPr>
              <a:defRPr/>
            </a:lvl1pPr>
          </a:lstStyle>
          <a:p>
            <a:pPr>
              <a:defRPr/>
            </a:pPr>
            <a:fld id="{9C9D38F8-1583-814D-A2C3-B45C449F5C91}" type="datetime1">
              <a:rPr lang="en-US"/>
              <a:pPr>
                <a:defRPr/>
              </a:pPr>
              <a:t>1/31/14</a:t>
            </a:fld>
            <a:endParaRPr lang="en-US"/>
          </a:p>
        </p:txBody>
      </p:sp>
      <p:sp>
        <p:nvSpPr>
          <p:cNvPr id="10" name="Footer Placeholder 2"/>
          <p:cNvSpPr>
            <a:spLocks noGrp="1"/>
          </p:cNvSpPr>
          <p:nvPr>
            <p:ph type="ftr" sz="quarter" idx="11"/>
          </p:nvPr>
        </p:nvSpPr>
        <p:spPr/>
        <p:txBody>
          <a:bodyPr/>
          <a:lstStyle>
            <a:lvl1pPr>
              <a:defRPr>
                <a:solidFill>
                  <a:schemeClr val="bg1">
                    <a:lumMod val="75000"/>
                  </a:schemeClr>
                </a:solidFill>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p:spPr>
        <p:txBody>
          <a:bodyPr/>
          <a:lstStyle>
            <a:lvl1pPr algn="l">
              <a:defRPr/>
            </a:lvl1pPr>
          </a:lstStyle>
          <a:p>
            <a:pPr>
              <a:defRPr/>
            </a:pPr>
            <a:fld id="{C4CD33B8-8020-C546-BF90-05A280D73A03}" type="slidenum">
              <a:rPr lang="en-US"/>
              <a:pPr>
                <a:defRPr/>
              </a:pPr>
              <a:t>‹#›</a:t>
            </a:fld>
            <a:endParaRPr lang="en-US"/>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en-US"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0AC278B2-68DB-FC4F-95EF-BAD7273E6B22}" type="datetime1">
              <a:rPr lang="en-US"/>
              <a:pPr>
                <a:defRPr/>
              </a:pPr>
              <a:t>1/31/14</a:t>
            </a:fld>
            <a:endParaRPr lang="en-US" dirty="0"/>
          </a:p>
        </p:txBody>
      </p:sp>
      <p:sp>
        <p:nvSpPr>
          <p:cNvPr id="6" name="Footer Placeholder 5"/>
          <p:cNvSpPr>
            <a:spLocks noGrp="1"/>
          </p:cNvSpPr>
          <p:nvPr>
            <p:ph type="ftr" sz="quarter" idx="11"/>
          </p:nvPr>
        </p:nvSpPr>
        <p:spPr/>
        <p:txBody>
          <a:bodyPr/>
          <a:lstStyle>
            <a:lvl1pPr>
              <a:defRPr>
                <a:solidFill>
                  <a:schemeClr val="bg1">
                    <a:lumMod val="75000"/>
                  </a:schemeClr>
                </a:solidFill>
              </a:defRPr>
            </a:lvl1pPr>
          </a:lstStyle>
          <a:p>
            <a:pPr>
              <a:defRPr/>
            </a:pPr>
            <a:endParaRPr lang="en-US"/>
          </a:p>
        </p:txBody>
      </p:sp>
      <p:sp>
        <p:nvSpPr>
          <p:cNvPr id="7" name="Slide Number Placeholder 6"/>
          <p:cNvSpPr>
            <a:spLocks noGrp="1"/>
          </p:cNvSpPr>
          <p:nvPr>
            <p:ph type="sldNum" sz="quarter" idx="12"/>
          </p:nvPr>
        </p:nvSpPr>
        <p:spPr/>
        <p:txBody>
          <a:bodyPr/>
          <a:lstStyle>
            <a:lvl1pPr algn="l">
              <a:defRPr/>
            </a:lvl1pPr>
          </a:lstStyle>
          <a:p>
            <a:pPr>
              <a:defRPr/>
            </a:pPr>
            <a:fld id="{11D9C806-1381-5B4C-8DAE-872280235D7C}" type="slidenum">
              <a:rPr lang="en-US"/>
              <a:pPr>
                <a:defRPr/>
              </a:pPr>
              <a:t>‹#›</a:t>
            </a:fld>
            <a:endParaRPr lang="en-US"/>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a:defRPr sz="900" b="1">
                <a:solidFill>
                  <a:schemeClr val="bg1">
                    <a:lumMod val="75000"/>
                  </a:schemeClr>
                </a:solidFill>
                <a:latin typeface="Arial" pitchFamily="-107" charset="0"/>
                <a:ea typeface="Arial" pitchFamily="-107" charset="0"/>
                <a:cs typeface="Arial" pitchFamily="-107" charset="0"/>
              </a:defRPr>
            </a:lvl1pPr>
          </a:lstStyle>
          <a:p>
            <a:pPr>
              <a:defRPr/>
            </a:pPr>
            <a:fld id="{C0391042-AC07-8D45-BB27-CB58F9D1F1C7}" type="datetime1">
              <a:rPr lang="en-US"/>
              <a:pPr>
                <a:defRPr/>
              </a:pPr>
              <a:t>1/31/14</a:t>
            </a:fld>
            <a:endParaRPr lang="en-US" dirty="0">
              <a:solidFill>
                <a:schemeClr val="tx2"/>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28" name="Text Placeholder 2"/>
          <p:cNvSpPr>
            <a:spLocks noGrp="1"/>
          </p:cNvSpPr>
          <p:nvPr>
            <p:ph type="body" idx="1"/>
          </p:nvPr>
        </p:nvSpPr>
        <p:spPr bwMode="auto">
          <a:xfrm>
            <a:off x="3429000" y="2020888"/>
            <a:ext cx="4946650" cy="4105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a:defRPr sz="900" b="1">
                <a:solidFill>
                  <a:schemeClr val="tx2"/>
                </a:solidFill>
                <a:latin typeface="Arial" pitchFamily="-107" charset="0"/>
                <a:ea typeface="Arial" pitchFamily="-107" charset="0"/>
                <a:cs typeface="Arial" pitchFamily="-107" charset="0"/>
              </a:defRPr>
            </a:lvl1pPr>
          </a:lstStyle>
          <a:p>
            <a:pPr>
              <a:defRPr/>
            </a:pPr>
            <a:endParaRPr lang="en-US"/>
          </a:p>
        </p:txBody>
      </p:sp>
      <p:sp>
        <p:nvSpPr>
          <p:cNvPr id="6" name="Slide Number Placeholder 5"/>
          <p:cNvSpPr>
            <a:spLocks noGrp="1"/>
          </p:cNvSpPr>
          <p:nvPr>
            <p:ph type="sldNum" sz="quarter" idx="4"/>
          </p:nvPr>
        </p:nvSpPr>
        <p:spPr>
          <a:xfrm>
            <a:off x="1752600" y="2878138"/>
            <a:ext cx="609600" cy="365125"/>
          </a:xfrm>
          <a:prstGeom prst="rect">
            <a:avLst/>
          </a:prstGeom>
        </p:spPr>
        <p:txBody>
          <a:bodyPr vert="horz" lIns="91440" tIns="45720" rIns="91440" bIns="45720" rtlCol="0" anchor="ctr"/>
          <a:lstStyle>
            <a:lvl1pPr algn="ctr">
              <a:defRPr sz="1800" b="1">
                <a:solidFill>
                  <a:schemeClr val="accent1"/>
                </a:solidFill>
                <a:latin typeface="Arial" pitchFamily="-107" charset="0"/>
                <a:ea typeface="Arial" pitchFamily="-107" charset="0"/>
                <a:cs typeface="Arial" pitchFamily="-107" charset="0"/>
              </a:defRPr>
            </a:lvl1pPr>
          </a:lstStyle>
          <a:p>
            <a:pPr>
              <a:defRPr/>
            </a:pPr>
            <a:fld id="{9302684F-1CD4-6B4A-9987-094D208BF3B1}" type="slidenum">
              <a:rPr lang="en-US"/>
              <a:pPr>
                <a:defRPr/>
              </a:pPr>
              <a:t>‹#›</a:t>
            </a:fld>
            <a:endParaRPr lang="en-US" sz="1400" dirty="0">
              <a:solidFill>
                <a:srgbClr val="FFFFFF"/>
              </a:solidFill>
            </a:endParaRPr>
          </a:p>
        </p:txBody>
      </p:sp>
      <p:grpSp>
        <p:nvGrpSpPr>
          <p:cNvPr id="1031" name="Group 18"/>
          <p:cNvGrpSpPr>
            <a:grpSpLocks/>
          </p:cNvGrpSpPr>
          <p:nvPr/>
        </p:nvGrpSpPr>
        <p:grpSpPr bwMode="auto">
          <a:xfrm>
            <a:off x="842963" y="2971800"/>
            <a:ext cx="914400" cy="914400"/>
            <a:chOff x="842682" y="2971800"/>
            <a:chExt cx="914400" cy="914400"/>
          </a:xfrm>
        </p:grpSpPr>
        <p:sp>
          <p:nvSpPr>
            <p:cNvPr id="8" name="Rounded Rectangle 7"/>
            <p:cNvSpPr/>
            <p:nvPr userDrawn="1"/>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grpSp>
          <p:nvGrpSpPr>
            <p:cNvPr id="1033" name="Group 10"/>
            <p:cNvGrpSpPr>
              <a:grpSpLocks noChangeAspect="1"/>
            </p:cNvGrpSpPr>
            <p:nvPr userDrawn="1"/>
          </p:nvGrpSpPr>
          <p:grpSpPr bwMode="auto">
            <a:xfrm>
              <a:off x="948372" y="3034352"/>
              <a:ext cx="700732" cy="800822"/>
              <a:chOff x="1230573" y="1890215"/>
              <a:chExt cx="1444388" cy="1650696"/>
            </a:xfrm>
          </p:grpSpPr>
          <p:sp>
            <p:nvSpPr>
              <p:cNvPr id="12" name="Oval 11"/>
              <p:cNvSpPr/>
              <p:nvPr userDrawn="1"/>
            </p:nvSpPr>
            <p:spPr>
              <a:xfrm>
                <a:off x="1231958" y="1888898"/>
                <a:ext cx="1443061" cy="939131"/>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3" name="Oval 12"/>
              <p:cNvSpPr/>
              <p:nvPr userDrawn="1"/>
            </p:nvSpPr>
            <p:spPr>
              <a:xfrm>
                <a:off x="1935492" y="2844391"/>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4" name="Oval 13"/>
              <p:cNvSpPr/>
              <p:nvPr userDrawn="1"/>
            </p:nvSpPr>
            <p:spPr>
              <a:xfrm>
                <a:off x="1902769" y="3276327"/>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5" name="Oval 14"/>
              <p:cNvSpPr/>
              <p:nvPr userDrawn="1"/>
            </p:nvSpPr>
            <p:spPr>
              <a:xfrm>
                <a:off x="1634445" y="2392822"/>
                <a:ext cx="621726"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grpSp>
      </p:grpSp>
    </p:spTree>
  </p:cSld>
  <p:clrMap bg1="lt1" tx1="dk1" bg2="lt2" tx2="dk2" accent1="accent1" accent2="accent2" accent3="accent3" accent4="accent4" accent5="accent5" accent6="accent6" hlink="hlink" folHlink="folHlink"/>
  <p:sldLayoutIdLst>
    <p:sldLayoutId id="2147485015" r:id="rId1"/>
    <p:sldLayoutId id="2147485016" r:id="rId2"/>
    <p:sldLayoutId id="2147485017" r:id="rId3"/>
    <p:sldLayoutId id="2147485018" r:id="rId4"/>
    <p:sldLayoutId id="2147485019" r:id="rId5"/>
    <p:sldLayoutId id="2147485020" r:id="rId6"/>
    <p:sldLayoutId id="2147485021" r:id="rId7"/>
    <p:sldLayoutId id="2147485022" r:id="rId8"/>
    <p:sldLayoutId id="2147485023" r:id="rId9"/>
    <p:sldLayoutId id="2147485024" r:id="rId10"/>
    <p:sldLayoutId id="2147485010" r:id="rId11"/>
    <p:sldLayoutId id="2147485011" r:id="rId12"/>
    <p:sldLayoutId id="2147485012" r:id="rId13"/>
    <p:sldLayoutId id="2147485013" r:id="rId14"/>
    <p:sldLayoutId id="2147485014" r:id="rId15"/>
    <p:sldLayoutId id="2147485025" r:id="rId16"/>
    <p:sldLayoutId id="2147485026" r:id="rId17"/>
    <p:sldLayoutId id="2147485027" r:id="rId18"/>
  </p:sldLayoutIdLst>
  <p:hf hdr="0" ftr="0" dt="0"/>
  <p:txStyles>
    <p:titleStyle>
      <a:lvl1pPr algn="l" rtl="0" eaLnBrk="0" fontAlgn="base" hangingPunct="0">
        <a:spcBef>
          <a:spcPct val="0"/>
        </a:spcBef>
        <a:spcAft>
          <a:spcPct val="0"/>
        </a:spcAft>
        <a:defRPr sz="2800" kern="1200">
          <a:solidFill>
            <a:schemeClr val="accent1"/>
          </a:solidFill>
          <a:latin typeface="+mj-lt"/>
          <a:ea typeface="ＭＳ Ｐゴシック" charset="-128"/>
          <a:cs typeface="ＭＳ Ｐゴシック" charset="-128"/>
        </a:defRPr>
      </a:lvl1pPr>
      <a:lvl2pPr algn="l" rtl="0" eaLnBrk="0" fontAlgn="base" hangingPunct="0">
        <a:spcBef>
          <a:spcPct val="0"/>
        </a:spcBef>
        <a:spcAft>
          <a:spcPct val="0"/>
        </a:spcAft>
        <a:defRPr sz="2800">
          <a:solidFill>
            <a:schemeClr val="accent1"/>
          </a:solidFill>
          <a:latin typeface="News Gothic MT" charset="0"/>
          <a:ea typeface="ＭＳ Ｐゴシック" charset="-128"/>
          <a:cs typeface="ＭＳ Ｐゴシック" charset="-128"/>
        </a:defRPr>
      </a:lvl2pPr>
      <a:lvl3pPr algn="l" rtl="0" eaLnBrk="0" fontAlgn="base" hangingPunct="0">
        <a:spcBef>
          <a:spcPct val="0"/>
        </a:spcBef>
        <a:spcAft>
          <a:spcPct val="0"/>
        </a:spcAft>
        <a:defRPr sz="2800">
          <a:solidFill>
            <a:schemeClr val="accent1"/>
          </a:solidFill>
          <a:latin typeface="News Gothic MT" charset="0"/>
          <a:ea typeface="ＭＳ Ｐゴシック" charset="-128"/>
          <a:cs typeface="ＭＳ Ｐゴシック" charset="-128"/>
        </a:defRPr>
      </a:lvl3pPr>
      <a:lvl4pPr algn="l" rtl="0" eaLnBrk="0" fontAlgn="base" hangingPunct="0">
        <a:spcBef>
          <a:spcPct val="0"/>
        </a:spcBef>
        <a:spcAft>
          <a:spcPct val="0"/>
        </a:spcAft>
        <a:defRPr sz="2800">
          <a:solidFill>
            <a:schemeClr val="accent1"/>
          </a:solidFill>
          <a:latin typeface="News Gothic MT" charset="0"/>
          <a:ea typeface="ＭＳ Ｐゴシック" charset="-128"/>
          <a:cs typeface="ＭＳ Ｐゴシック" charset="-128"/>
        </a:defRPr>
      </a:lvl4pPr>
      <a:lvl5pPr algn="l" rtl="0" eaLnBrk="0" fontAlgn="base" hangingPunct="0">
        <a:spcBef>
          <a:spcPct val="0"/>
        </a:spcBef>
        <a:spcAft>
          <a:spcPct val="0"/>
        </a:spcAft>
        <a:defRPr sz="2800">
          <a:solidFill>
            <a:schemeClr val="accent1"/>
          </a:solidFill>
          <a:latin typeface="News Gothic MT" charset="0"/>
          <a:ea typeface="ＭＳ Ｐゴシック" charset="-128"/>
          <a:cs typeface="ＭＳ Ｐゴシック" charset="-128"/>
        </a:defRPr>
      </a:lvl5pPr>
      <a:lvl6pPr marL="457200" algn="l" rtl="0" fontAlgn="base">
        <a:spcBef>
          <a:spcPct val="0"/>
        </a:spcBef>
        <a:spcAft>
          <a:spcPct val="0"/>
        </a:spcAft>
        <a:defRPr sz="2800">
          <a:solidFill>
            <a:schemeClr val="accent1"/>
          </a:solidFill>
          <a:latin typeface="News Gothic MT" charset="0"/>
          <a:ea typeface="ＭＳ Ｐゴシック" charset="-128"/>
          <a:cs typeface="ＭＳ Ｐゴシック" charset="-128"/>
        </a:defRPr>
      </a:lvl6pPr>
      <a:lvl7pPr marL="914400" algn="l" rtl="0" fontAlgn="base">
        <a:spcBef>
          <a:spcPct val="0"/>
        </a:spcBef>
        <a:spcAft>
          <a:spcPct val="0"/>
        </a:spcAft>
        <a:defRPr sz="2800">
          <a:solidFill>
            <a:schemeClr val="accent1"/>
          </a:solidFill>
          <a:latin typeface="News Gothic MT" charset="0"/>
          <a:ea typeface="ＭＳ Ｐゴシック" charset="-128"/>
          <a:cs typeface="ＭＳ Ｐゴシック" charset="-128"/>
        </a:defRPr>
      </a:lvl7pPr>
      <a:lvl8pPr marL="1371600" algn="l" rtl="0" fontAlgn="base">
        <a:spcBef>
          <a:spcPct val="0"/>
        </a:spcBef>
        <a:spcAft>
          <a:spcPct val="0"/>
        </a:spcAft>
        <a:defRPr sz="2800">
          <a:solidFill>
            <a:schemeClr val="accent1"/>
          </a:solidFill>
          <a:latin typeface="News Gothic MT" charset="0"/>
          <a:ea typeface="ＭＳ Ｐゴシック" charset="-128"/>
          <a:cs typeface="ＭＳ Ｐゴシック" charset="-128"/>
        </a:defRPr>
      </a:lvl8pPr>
      <a:lvl9pPr marL="1828800" algn="l" rtl="0" fontAlgn="base">
        <a:spcBef>
          <a:spcPct val="0"/>
        </a:spcBef>
        <a:spcAft>
          <a:spcPct val="0"/>
        </a:spcAft>
        <a:defRPr sz="2800">
          <a:solidFill>
            <a:schemeClr val="accent1"/>
          </a:solidFill>
          <a:latin typeface="News Gothic MT" charset="0"/>
          <a:ea typeface="ＭＳ Ｐゴシック" charset="-128"/>
          <a:cs typeface="ＭＳ Ｐゴシック" charset="-128"/>
        </a:defRPr>
      </a:lvl9pPr>
    </p:titleStyle>
    <p:bodyStyle>
      <a:lvl1pPr marL="228600" indent="-228600" algn="l" rtl="0" eaLnBrk="0" fontAlgn="base" hangingPunct="0">
        <a:spcBef>
          <a:spcPts val="1800"/>
        </a:spcBef>
        <a:spcAft>
          <a:spcPct val="0"/>
        </a:spcAft>
        <a:buClr>
          <a:schemeClr val="accent1"/>
        </a:buClr>
        <a:buSzPct val="130000"/>
        <a:buFont typeface="Wingdings" pitchFamily="-110" charset="2"/>
        <a:buChar char="§"/>
        <a:defRPr kern="1200">
          <a:solidFill>
            <a:srgbClr val="404040"/>
          </a:solidFill>
          <a:latin typeface="+mn-lt"/>
          <a:ea typeface="ＭＳ Ｐゴシック" charset="-128"/>
          <a:cs typeface="ＭＳ Ｐゴシック" charset="-128"/>
        </a:defRPr>
      </a:lvl1pPr>
      <a:lvl2pPr marL="457200" indent="-228600" algn="l" rtl="0" eaLnBrk="0" fontAlgn="base" hangingPunct="0">
        <a:spcBef>
          <a:spcPts val="600"/>
        </a:spcBef>
        <a:spcAft>
          <a:spcPct val="0"/>
        </a:spcAft>
        <a:buClr>
          <a:schemeClr val="accent2"/>
        </a:buClr>
        <a:buSzPct val="130000"/>
        <a:buFont typeface="Wingdings" pitchFamily="-110" charset="2"/>
        <a:buChar char="§"/>
        <a:defRPr kern="1200">
          <a:solidFill>
            <a:srgbClr val="404040"/>
          </a:solidFill>
          <a:latin typeface="+mn-lt"/>
          <a:ea typeface="ＭＳ Ｐゴシック" charset="-128"/>
          <a:cs typeface="+mn-cs"/>
        </a:defRPr>
      </a:lvl2pPr>
      <a:lvl3pPr marL="685800" indent="-228600" algn="l" rtl="0" eaLnBrk="0" fontAlgn="base" hangingPunct="0">
        <a:spcBef>
          <a:spcPts val="600"/>
        </a:spcBef>
        <a:spcAft>
          <a:spcPct val="0"/>
        </a:spcAft>
        <a:buClr>
          <a:schemeClr val="accent1"/>
        </a:buClr>
        <a:buSzPct val="130000"/>
        <a:buFont typeface="Wingdings" pitchFamily="-110" charset="2"/>
        <a:buChar char="§"/>
        <a:defRPr kern="1200">
          <a:solidFill>
            <a:srgbClr val="404040"/>
          </a:solidFill>
          <a:latin typeface="+mn-lt"/>
          <a:ea typeface="ＭＳ Ｐゴシック" charset="-128"/>
          <a:cs typeface="+mn-cs"/>
        </a:defRPr>
      </a:lvl3pPr>
      <a:lvl4pPr marL="914400" indent="-228600" algn="l" rtl="0" eaLnBrk="0" fontAlgn="base" hangingPunct="0">
        <a:spcBef>
          <a:spcPts val="600"/>
        </a:spcBef>
        <a:spcAft>
          <a:spcPct val="0"/>
        </a:spcAft>
        <a:buClr>
          <a:schemeClr val="accent2"/>
        </a:buClr>
        <a:buSzPct val="130000"/>
        <a:buFont typeface="Wingdings" pitchFamily="-110" charset="2"/>
        <a:buChar char="§"/>
        <a:defRPr kern="1200">
          <a:solidFill>
            <a:srgbClr val="404040"/>
          </a:solidFill>
          <a:latin typeface="+mn-lt"/>
          <a:ea typeface="ＭＳ Ｐゴシック" charset="-128"/>
          <a:cs typeface="+mn-cs"/>
        </a:defRPr>
      </a:lvl4pPr>
      <a:lvl5pPr marL="1143000" indent="-228600" algn="l" rtl="0" eaLnBrk="0" fontAlgn="base" hangingPunct="0">
        <a:spcBef>
          <a:spcPts val="600"/>
        </a:spcBef>
        <a:spcAft>
          <a:spcPct val="0"/>
        </a:spcAft>
        <a:buClr>
          <a:schemeClr val="accent1"/>
        </a:buClr>
        <a:buSzPct val="130000"/>
        <a:buFont typeface="Wingdings" pitchFamily="-110" charset="2"/>
        <a:buChar char="§"/>
        <a:defRPr kern="1200">
          <a:solidFill>
            <a:srgbClr val="404040"/>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4" Type="http://schemas.openxmlformats.org/officeDocument/2006/relationships/image" Target="../media/image7.jpeg"/><Relationship Id="rId1" Type="http://schemas.openxmlformats.org/officeDocument/2006/relationships/slideLayout" Target="../slideLayouts/slideLayout18.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hyperlink" Target="http://www.tempus.ac.rs/" TargetMode="External"/><Relationship Id="rId3" Type="http://schemas.openxmlformats.org/officeDocument/2006/relationships/image" Target="../media/image7.jpeg"/></Relationships>
</file>

<file path=ppt/slides/_rels/slide11.xml.rels><?xml version="1.0" encoding="UTF-8" standalone="yes"?>
<Relationships xmlns="http://schemas.openxmlformats.org/package/2006/relationships"><Relationship Id="rId3" Type="http://schemas.openxmlformats.org/officeDocument/2006/relationships/hyperlink" Target="http://eacea.ec.europa.eu/tempus/beneficiaries/beneficiaries_tempus4_en.php" TargetMode="External"/><Relationship Id="rId4" Type="http://schemas.openxmlformats.org/officeDocument/2006/relationships/image" Target="../media/image7.jpeg"/><Relationship Id="rId1" Type="http://schemas.openxmlformats.org/officeDocument/2006/relationships/slideLayout" Target="../slideLayouts/slideLayout18.xml"/><Relationship Id="rId2" Type="http://schemas.openxmlformats.org/officeDocument/2006/relationships/hyperlink" Target="http://www.tempus.ac.rs/"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image" Target="../media/image7.jpeg"/><Relationship Id="rId3" Type="http://schemas.openxmlformats.org/officeDocument/2006/relationships/hyperlink" Target="http://www.tempus.ac.rs/"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image" Target="../media/image7.jpeg"/><Relationship Id="rId3" Type="http://schemas.openxmlformats.org/officeDocument/2006/relationships/hyperlink" Target="http://www.tempus.ac.rs/"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image" Target="../media/image7.jpeg"/><Relationship Id="rId3" Type="http://schemas.openxmlformats.org/officeDocument/2006/relationships/hyperlink" Target="http://www.tempus.ac.rs/"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image" Target="../media/image7.jpeg"/><Relationship Id="rId3" Type="http://schemas.openxmlformats.org/officeDocument/2006/relationships/hyperlink" Target="http://www.tempus.ac.rs/"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image" Target="../media/image7.jpeg"/><Relationship Id="rId3" Type="http://schemas.openxmlformats.org/officeDocument/2006/relationships/hyperlink" Target="http://www.tempus.ac.rs/"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image" Target="../media/image7.jpeg"/><Relationship Id="rId3" Type="http://schemas.openxmlformats.org/officeDocument/2006/relationships/hyperlink" Target="http://www.tempus.ac.rs/"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7.jpeg"/><Relationship Id="rId4" Type="http://schemas.openxmlformats.org/officeDocument/2006/relationships/hyperlink" Target="http://www.tempus.ac.rs/" TargetMode="External"/><Relationship Id="rId1" Type="http://schemas.openxmlformats.org/officeDocument/2006/relationships/slideLayout" Target="../slideLayouts/slideLayout18.xml"/><Relationship Id="rId2"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image" Target="../media/image7.jpeg"/><Relationship Id="rId3" Type="http://schemas.openxmlformats.org/officeDocument/2006/relationships/hyperlink" Target="http://www.tempus.ac.r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hyperlink" Target="http://www.tempus.ac.rs/" TargetMode="External"/><Relationship Id="rId3" Type="http://schemas.openxmlformats.org/officeDocument/2006/relationships/image" Target="../media/image7.jpeg"/></Relationships>
</file>

<file path=ppt/slides/_rels/slide4.xml.rels><?xml version="1.0" encoding="UTF-8" standalone="yes"?>
<Relationships xmlns="http://schemas.openxmlformats.org/package/2006/relationships"><Relationship Id="rId3" Type="http://schemas.openxmlformats.org/officeDocument/2006/relationships/hyperlink" Target="http://eacea.ec.europa.eu/tempus/beneficiaries/beneficiaries_tempus4_2013_en.php" TargetMode="External"/><Relationship Id="rId4" Type="http://schemas.openxmlformats.org/officeDocument/2006/relationships/image" Target="../media/image7.jpeg"/><Relationship Id="rId1" Type="http://schemas.openxmlformats.org/officeDocument/2006/relationships/slideLayout" Target="../slideLayouts/slideLayout18.xml"/><Relationship Id="rId2" Type="http://schemas.openxmlformats.org/officeDocument/2006/relationships/hyperlink" Target="http://www.tempus.ac.rs/"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hyperlink" Target="http://www.tempus.ac.rs/" TargetMode="External"/><Relationship Id="rId3" Type="http://schemas.openxmlformats.org/officeDocument/2006/relationships/image" Target="../media/image7.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hyperlink" Target="http://www.tempus.ac.rs/" TargetMode="External"/><Relationship Id="rId3" Type="http://schemas.openxmlformats.org/officeDocument/2006/relationships/image" Target="../media/image7.jpeg"/></Relationships>
</file>

<file path=ppt/slides/_rels/slide7.xml.rels><?xml version="1.0" encoding="UTF-8" standalone="yes"?>
<Relationships xmlns="http://schemas.openxmlformats.org/package/2006/relationships"><Relationship Id="rId3" Type="http://schemas.openxmlformats.org/officeDocument/2006/relationships/hyperlink" Target="http://ec.europa.eu/budget/" TargetMode="External"/><Relationship Id="rId4" Type="http://schemas.openxmlformats.org/officeDocument/2006/relationships/image" Target="../media/image7.jpeg"/><Relationship Id="rId1" Type="http://schemas.openxmlformats.org/officeDocument/2006/relationships/slideLayout" Target="../slideLayouts/slideLayout18.xml"/><Relationship Id="rId2" Type="http://schemas.openxmlformats.org/officeDocument/2006/relationships/hyperlink" Target="http://www.tempus.ac.rs/"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hyperlink" Target="http://www.tempus.ac.rs/" TargetMode="External"/><Relationship Id="rId3" Type="http://schemas.openxmlformats.org/officeDocument/2006/relationships/image" Target="../media/image7.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hyperlink" Target="http://www.tempus.ac.rs/" TargetMode="External"/><Relationship Id="rId3"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descr="fon_powerpoint_310708"/>
          <p:cNvPicPr>
            <a:picLocks noChangeAspect="1" noChangeArrowheads="1"/>
          </p:cNvPicPr>
          <p:nvPr/>
        </p:nvPicPr>
        <p:blipFill>
          <a:blip r:embed="rId3"/>
          <a:srcRect/>
          <a:stretch>
            <a:fillRect/>
          </a:stretch>
        </p:blipFill>
        <p:spPr bwMode="auto">
          <a:xfrm>
            <a:off x="-228600" y="0"/>
            <a:ext cx="9767888" cy="6858000"/>
          </a:xfrm>
          <a:prstGeom prst="rect">
            <a:avLst/>
          </a:prstGeom>
          <a:noFill/>
          <a:ln w="9525">
            <a:noFill/>
            <a:miter lim="800000"/>
            <a:headEnd/>
            <a:tailEnd/>
          </a:ln>
        </p:spPr>
      </p:pic>
      <p:sp>
        <p:nvSpPr>
          <p:cNvPr id="22531" name="Text Box 3"/>
          <p:cNvSpPr txBox="1">
            <a:spLocks noChangeArrowheads="1"/>
          </p:cNvSpPr>
          <p:nvPr/>
        </p:nvSpPr>
        <p:spPr bwMode="auto">
          <a:xfrm>
            <a:off x="3929063" y="428625"/>
            <a:ext cx="5759450" cy="461963"/>
          </a:xfrm>
          <a:prstGeom prst="rect">
            <a:avLst/>
          </a:prstGeom>
          <a:solidFill>
            <a:srgbClr val="E2B300"/>
          </a:solidFill>
          <a:ln w="9525">
            <a:noFill/>
            <a:miter lim="800000"/>
            <a:headEnd/>
            <a:tailEnd/>
          </a:ln>
        </p:spPr>
        <p:txBody>
          <a:bodyPr>
            <a:prstTxWarp prst="textNoShape">
              <a:avLst/>
            </a:prstTxWarp>
            <a:spAutoFit/>
          </a:bodyPr>
          <a:lstStyle/>
          <a:p>
            <a:pPr>
              <a:spcBef>
                <a:spcPct val="50000"/>
              </a:spcBef>
            </a:pPr>
            <a:endParaRPr lang="en-GB" sz="2400">
              <a:solidFill>
                <a:schemeClr val="bg1"/>
              </a:solidFill>
            </a:endParaRPr>
          </a:p>
        </p:txBody>
      </p:sp>
      <p:sp>
        <p:nvSpPr>
          <p:cNvPr id="6163" name="Rectangle 19"/>
          <p:cNvSpPr>
            <a:spLocks noChangeArrowheads="1"/>
          </p:cNvSpPr>
          <p:nvPr/>
        </p:nvSpPr>
        <p:spPr bwMode="auto">
          <a:xfrm>
            <a:off x="611188" y="3141663"/>
            <a:ext cx="8532812" cy="1366837"/>
          </a:xfrm>
          <a:prstGeom prst="rect">
            <a:avLst/>
          </a:prstGeom>
          <a:noFill/>
          <a:ln w="9525">
            <a:noFill/>
            <a:miter lim="800000"/>
            <a:headEnd/>
            <a:tailEnd/>
          </a:ln>
          <a:effectLst/>
        </p:spPr>
        <p:txBody>
          <a:bodyPr/>
          <a:lstStyle/>
          <a:p>
            <a:pPr marL="342900" indent="-342900">
              <a:lnSpc>
                <a:spcPct val="80000"/>
              </a:lnSpc>
              <a:spcBef>
                <a:spcPct val="20000"/>
              </a:spcBef>
              <a:buClr>
                <a:srgbClr val="CD6600"/>
              </a:buClr>
              <a:buFont typeface="Wingdings" pitchFamily="2" charset="2"/>
              <a:buNone/>
              <a:defRPr/>
            </a:pPr>
            <a:endParaRPr lang="fr-BE" sz="2400" dirty="0">
              <a:solidFill>
                <a:srgbClr val="CD6600"/>
              </a:solidFill>
              <a:effectLst>
                <a:outerShdw blurRad="38100" dist="38100" dir="2700000" algn="tl">
                  <a:srgbClr val="C0C0C0"/>
                </a:outerShdw>
              </a:effectLst>
              <a:latin typeface="Tahoma" pitchFamily="34" charset="0"/>
              <a:ea typeface="+mn-ea"/>
              <a:cs typeface="Arial" charset="0"/>
            </a:endParaRPr>
          </a:p>
        </p:txBody>
      </p:sp>
      <p:sp>
        <p:nvSpPr>
          <p:cNvPr id="22533" name="TextBox 6"/>
          <p:cNvSpPr txBox="1">
            <a:spLocks noChangeArrowheads="1"/>
          </p:cNvSpPr>
          <p:nvPr/>
        </p:nvSpPr>
        <p:spPr bwMode="auto">
          <a:xfrm>
            <a:off x="228600" y="5486400"/>
            <a:ext cx="7599363" cy="369888"/>
          </a:xfrm>
          <a:prstGeom prst="rect">
            <a:avLst/>
          </a:prstGeom>
          <a:noFill/>
          <a:ln w="9525">
            <a:noFill/>
            <a:miter lim="800000"/>
            <a:headEnd/>
            <a:tailEnd/>
          </a:ln>
        </p:spPr>
        <p:txBody>
          <a:bodyPr>
            <a:prstTxWarp prst="textNoShape">
              <a:avLst/>
            </a:prstTxWarp>
            <a:spAutoFit/>
          </a:bodyPr>
          <a:lstStyle/>
          <a:p>
            <a:r>
              <a:rPr lang="en-GB">
                <a:solidFill>
                  <a:srgbClr val="2D2D8A"/>
                </a:solidFill>
              </a:rPr>
              <a:t>Kick-off meetings, </a:t>
            </a:r>
            <a:r>
              <a:rPr lang="en-US">
                <a:solidFill>
                  <a:srgbClr val="2D2D8A"/>
                </a:solidFill>
              </a:rPr>
              <a:t>selected projects Call 6 - 2013</a:t>
            </a:r>
          </a:p>
        </p:txBody>
      </p:sp>
      <p:pic>
        <p:nvPicPr>
          <p:cNvPr id="22534" name="Picture 6"/>
          <p:cNvPicPr>
            <a:picLocks noChangeAspect="1"/>
          </p:cNvPicPr>
          <p:nvPr/>
        </p:nvPicPr>
        <p:blipFill>
          <a:blip r:embed="rId4"/>
          <a:srcRect/>
          <a:stretch>
            <a:fillRect/>
          </a:stretch>
        </p:blipFill>
        <p:spPr bwMode="auto">
          <a:xfrm>
            <a:off x="6172200" y="5257800"/>
            <a:ext cx="3343275" cy="1295400"/>
          </a:xfrm>
          <a:prstGeom prst="rect">
            <a:avLst/>
          </a:prstGeom>
          <a:noFill/>
          <a:ln w="9525">
            <a:noFill/>
            <a:miter lim="800000"/>
            <a:headEnd/>
            <a:tailEnd/>
          </a:ln>
        </p:spPr>
      </p:pic>
      <p:sp>
        <p:nvSpPr>
          <p:cNvPr id="22535" name="TextBox 7"/>
          <p:cNvSpPr txBox="1">
            <a:spLocks noChangeArrowheads="1"/>
          </p:cNvSpPr>
          <p:nvPr/>
        </p:nvSpPr>
        <p:spPr bwMode="auto">
          <a:xfrm>
            <a:off x="533400" y="3352800"/>
            <a:ext cx="8229600" cy="954088"/>
          </a:xfrm>
          <a:prstGeom prst="rect">
            <a:avLst/>
          </a:prstGeom>
          <a:noFill/>
          <a:ln w="9525">
            <a:noFill/>
            <a:miter lim="800000"/>
            <a:headEnd/>
            <a:tailEnd/>
          </a:ln>
        </p:spPr>
        <p:txBody>
          <a:bodyPr>
            <a:prstTxWarp prst="textNoShape">
              <a:avLst/>
            </a:prstTxWarp>
            <a:spAutoFit/>
          </a:bodyPr>
          <a:lstStyle/>
          <a:p>
            <a:r>
              <a:rPr lang="en-US" sz="2800" dirty="0">
                <a:solidFill>
                  <a:srgbClr val="000090"/>
                </a:solidFill>
              </a:rPr>
              <a:t>Important issues related to Management of Tempus projects</a:t>
            </a: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4"/>
          <p:cNvSpPr txBox="1">
            <a:spLocks noChangeArrowheads="1"/>
          </p:cNvSpPr>
          <p:nvPr/>
        </p:nvSpPr>
        <p:spPr bwMode="auto">
          <a:xfrm>
            <a:off x="3810000" y="6248400"/>
            <a:ext cx="2735263" cy="336550"/>
          </a:xfrm>
          <a:prstGeom prst="rect">
            <a:avLst/>
          </a:prstGeom>
          <a:solidFill>
            <a:srgbClr val="E2B300"/>
          </a:solidFill>
          <a:ln w="9525">
            <a:noFill/>
            <a:miter lim="800000"/>
            <a:headEnd/>
            <a:tailEnd/>
          </a:ln>
        </p:spPr>
        <p:txBody>
          <a:bodyPr>
            <a:prstTxWarp prst="textNoShape">
              <a:avLst/>
            </a:prstTxWarp>
            <a:spAutoFit/>
          </a:bodyPr>
          <a:lstStyle/>
          <a:p>
            <a:pPr>
              <a:spcBef>
                <a:spcPct val="50000"/>
              </a:spcBef>
            </a:pPr>
            <a:r>
              <a:rPr lang="en-GB" sz="1600">
                <a:solidFill>
                  <a:schemeClr val="bg1"/>
                </a:solidFill>
                <a:hlinkClick r:id="rId2"/>
              </a:rPr>
              <a:t>www.tempus.ac.rs</a:t>
            </a:r>
            <a:r>
              <a:rPr lang="en-GB" sz="1600">
                <a:solidFill>
                  <a:schemeClr val="bg1"/>
                </a:solidFill>
              </a:rPr>
              <a:t> </a:t>
            </a:r>
          </a:p>
        </p:txBody>
      </p:sp>
      <p:sp>
        <p:nvSpPr>
          <p:cNvPr id="33795" name="Rectangle 2"/>
          <p:cNvSpPr>
            <a:spLocks noChangeArrowheads="1"/>
          </p:cNvSpPr>
          <p:nvPr/>
        </p:nvSpPr>
        <p:spPr bwMode="auto">
          <a:xfrm>
            <a:off x="357188" y="500063"/>
            <a:ext cx="8429625" cy="4800600"/>
          </a:xfrm>
          <a:prstGeom prst="rect">
            <a:avLst/>
          </a:prstGeom>
          <a:noFill/>
          <a:ln w="9525">
            <a:noFill/>
            <a:miter lim="800000"/>
            <a:headEnd/>
            <a:tailEnd/>
          </a:ln>
        </p:spPr>
        <p:txBody>
          <a:bodyPr>
            <a:prstTxWarp prst="textNoShape">
              <a:avLst/>
            </a:prstTxWarp>
            <a:spAutoFit/>
          </a:bodyPr>
          <a:lstStyle/>
          <a:p>
            <a:r>
              <a:rPr lang="en-US" dirty="0">
                <a:solidFill>
                  <a:srgbClr val="C00000"/>
                </a:solidFill>
              </a:rPr>
              <a:t>Examples of Sustainability:</a:t>
            </a:r>
          </a:p>
          <a:p>
            <a:endParaRPr lang="en-US" dirty="0">
              <a:solidFill>
                <a:srgbClr val="C00000"/>
              </a:solidFill>
            </a:endParaRPr>
          </a:p>
          <a:p>
            <a:pPr>
              <a:buFont typeface="Wingdings" pitchFamily="-110" charset="2"/>
              <a:buChar char="v"/>
            </a:pPr>
            <a:r>
              <a:rPr lang="en-US" dirty="0">
                <a:solidFill>
                  <a:srgbClr val="000090"/>
                </a:solidFill>
              </a:rPr>
              <a:t>Accreditation of the new curriculum</a:t>
            </a:r>
          </a:p>
          <a:p>
            <a:pPr>
              <a:buFont typeface="Wingdings" pitchFamily="-110" charset="2"/>
              <a:buChar char="v"/>
            </a:pPr>
            <a:r>
              <a:rPr lang="en-US" dirty="0">
                <a:solidFill>
                  <a:srgbClr val="000090"/>
                </a:solidFill>
              </a:rPr>
              <a:t>Memorandum of understanding between the project partners to continue </a:t>
            </a:r>
            <a:br>
              <a:rPr lang="en-US" dirty="0">
                <a:solidFill>
                  <a:srgbClr val="000090"/>
                </a:solidFill>
              </a:rPr>
            </a:br>
            <a:r>
              <a:rPr lang="en-US" dirty="0">
                <a:solidFill>
                  <a:srgbClr val="000090"/>
                </a:solidFill>
              </a:rPr>
              <a:t>   the collaboration after the end of the project,</a:t>
            </a:r>
          </a:p>
          <a:p>
            <a:pPr>
              <a:buFont typeface="Wingdings" pitchFamily="-110" charset="2"/>
              <a:buChar char="v"/>
            </a:pPr>
            <a:r>
              <a:rPr lang="en-US" dirty="0">
                <a:solidFill>
                  <a:srgbClr val="000090"/>
                </a:solidFill>
              </a:rPr>
              <a:t>Agreements with other stakeholders</a:t>
            </a:r>
          </a:p>
          <a:p>
            <a:endParaRPr lang="en-US" dirty="0">
              <a:solidFill>
                <a:srgbClr val="7411D0"/>
              </a:solidFill>
            </a:endParaRPr>
          </a:p>
          <a:p>
            <a:endParaRPr lang="en-US" dirty="0">
              <a:solidFill>
                <a:srgbClr val="7411D0"/>
              </a:solidFill>
            </a:endParaRPr>
          </a:p>
          <a:p>
            <a:r>
              <a:rPr lang="en-US" dirty="0">
                <a:solidFill>
                  <a:srgbClr val="C00000"/>
                </a:solidFill>
              </a:rPr>
              <a:t>Examples of dissemination activities:</a:t>
            </a:r>
          </a:p>
          <a:p>
            <a:endParaRPr lang="en-US" dirty="0">
              <a:solidFill>
                <a:srgbClr val="7411D0"/>
              </a:solidFill>
            </a:endParaRPr>
          </a:p>
          <a:p>
            <a:pPr>
              <a:buFont typeface="Wingdings" pitchFamily="-110" charset="2"/>
              <a:buChar char="v"/>
            </a:pPr>
            <a:r>
              <a:rPr lang="en-US" dirty="0">
                <a:solidFill>
                  <a:srgbClr val="000090"/>
                </a:solidFill>
              </a:rPr>
              <a:t>Set up a project website (indicate the link)</a:t>
            </a:r>
          </a:p>
          <a:p>
            <a:pPr>
              <a:buFont typeface="Wingdings" pitchFamily="-110" charset="2"/>
              <a:buChar char="v"/>
            </a:pPr>
            <a:r>
              <a:rPr lang="en-US" dirty="0">
                <a:solidFill>
                  <a:srgbClr val="000090"/>
                </a:solidFill>
              </a:rPr>
              <a:t>Brochures, newsletters of the partners</a:t>
            </a:r>
          </a:p>
          <a:p>
            <a:pPr>
              <a:buFont typeface="Wingdings" pitchFamily="-110" charset="2"/>
              <a:buChar char="v"/>
            </a:pPr>
            <a:r>
              <a:rPr lang="en-US" dirty="0" err="1">
                <a:solidFill>
                  <a:srgbClr val="000090"/>
                </a:solidFill>
              </a:rPr>
              <a:t>Organisation</a:t>
            </a:r>
            <a:r>
              <a:rPr lang="en-US" dirty="0">
                <a:solidFill>
                  <a:srgbClr val="000090"/>
                </a:solidFill>
              </a:rPr>
              <a:t> of workshops, seminars, final conference</a:t>
            </a:r>
          </a:p>
          <a:p>
            <a:pPr>
              <a:buFont typeface="Wingdings" pitchFamily="-110" charset="2"/>
              <a:buChar char="v"/>
            </a:pPr>
            <a:r>
              <a:rPr lang="en-US" dirty="0">
                <a:solidFill>
                  <a:srgbClr val="000090"/>
                </a:solidFill>
              </a:rPr>
              <a:t>Information in the newspapers</a:t>
            </a:r>
          </a:p>
          <a:p>
            <a:pPr>
              <a:buFont typeface="Wingdings" pitchFamily="-110" charset="2"/>
              <a:buChar char="v"/>
            </a:pPr>
            <a:endParaRPr lang="en-US" dirty="0">
              <a:solidFill>
                <a:srgbClr val="7411D0"/>
              </a:solidFill>
            </a:endParaRPr>
          </a:p>
          <a:p>
            <a:r>
              <a:rPr lang="en-US" dirty="0">
                <a:solidFill>
                  <a:srgbClr val="008000"/>
                </a:solidFill>
              </a:rPr>
              <a:t>Remarks on Quality control and Monitoring </a:t>
            </a:r>
          </a:p>
          <a:p>
            <a:r>
              <a:rPr lang="en-US" dirty="0">
                <a:solidFill>
                  <a:srgbClr val="008000"/>
                </a:solidFill>
              </a:rPr>
              <a:t>- emphasis on indicators of progress and their measuring </a:t>
            </a:r>
          </a:p>
        </p:txBody>
      </p:sp>
      <p:pic>
        <p:nvPicPr>
          <p:cNvPr id="33796" name="Picture 6"/>
          <p:cNvPicPr>
            <a:picLocks noChangeAspect="1"/>
          </p:cNvPicPr>
          <p:nvPr/>
        </p:nvPicPr>
        <p:blipFill>
          <a:blip r:embed="rId3"/>
          <a:srcRect/>
          <a:stretch>
            <a:fillRect/>
          </a:stretch>
        </p:blipFill>
        <p:spPr bwMode="auto">
          <a:xfrm>
            <a:off x="6586538" y="5867400"/>
            <a:ext cx="2557462" cy="990600"/>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 Box 4"/>
          <p:cNvSpPr txBox="1">
            <a:spLocks noChangeArrowheads="1"/>
          </p:cNvSpPr>
          <p:nvPr/>
        </p:nvSpPr>
        <p:spPr bwMode="auto">
          <a:xfrm>
            <a:off x="3810000" y="6324600"/>
            <a:ext cx="2735263" cy="336550"/>
          </a:xfrm>
          <a:prstGeom prst="rect">
            <a:avLst/>
          </a:prstGeom>
          <a:solidFill>
            <a:srgbClr val="E2B300"/>
          </a:solidFill>
          <a:ln w="9525">
            <a:noFill/>
            <a:miter lim="800000"/>
            <a:headEnd/>
            <a:tailEnd/>
          </a:ln>
        </p:spPr>
        <p:txBody>
          <a:bodyPr>
            <a:prstTxWarp prst="textNoShape">
              <a:avLst/>
            </a:prstTxWarp>
            <a:spAutoFit/>
          </a:bodyPr>
          <a:lstStyle/>
          <a:p>
            <a:pPr>
              <a:spcBef>
                <a:spcPct val="50000"/>
              </a:spcBef>
            </a:pPr>
            <a:r>
              <a:rPr lang="en-GB" sz="1600" dirty="0">
                <a:solidFill>
                  <a:schemeClr val="bg1"/>
                </a:solidFill>
                <a:hlinkClick r:id="rId2"/>
              </a:rPr>
              <a:t>www.tempus.ac.rs</a:t>
            </a:r>
            <a:r>
              <a:rPr lang="en-GB" sz="1600" dirty="0">
                <a:solidFill>
                  <a:schemeClr val="bg1"/>
                </a:solidFill>
              </a:rPr>
              <a:t> </a:t>
            </a:r>
          </a:p>
        </p:txBody>
      </p:sp>
      <p:sp>
        <p:nvSpPr>
          <p:cNvPr id="34819" name="Rectangle 2"/>
          <p:cNvSpPr>
            <a:spLocks noChangeArrowheads="1"/>
          </p:cNvSpPr>
          <p:nvPr/>
        </p:nvSpPr>
        <p:spPr bwMode="auto">
          <a:xfrm>
            <a:off x="357188" y="500063"/>
            <a:ext cx="8572500" cy="5786437"/>
          </a:xfrm>
          <a:prstGeom prst="rect">
            <a:avLst/>
          </a:prstGeom>
          <a:noFill/>
          <a:ln w="9525">
            <a:noFill/>
            <a:miter lim="800000"/>
            <a:headEnd/>
            <a:tailEnd/>
          </a:ln>
        </p:spPr>
        <p:txBody>
          <a:bodyPr>
            <a:prstTxWarp prst="textNoShape">
              <a:avLst/>
            </a:prstTxWarp>
            <a:spAutoFit/>
          </a:bodyPr>
          <a:lstStyle/>
          <a:p>
            <a:r>
              <a:rPr lang="en-US" dirty="0">
                <a:solidFill>
                  <a:srgbClr val="C00000"/>
                </a:solidFill>
              </a:rPr>
              <a:t>Visibility of Tempus funding:</a:t>
            </a:r>
          </a:p>
          <a:p>
            <a:endParaRPr lang="en-US" dirty="0">
              <a:solidFill>
                <a:srgbClr val="2D2D8A"/>
              </a:solidFill>
            </a:endParaRPr>
          </a:p>
          <a:p>
            <a:r>
              <a:rPr lang="en-US" i="1" dirty="0">
                <a:solidFill>
                  <a:srgbClr val="2D2D8A"/>
                </a:solidFill>
              </a:rPr>
              <a:t>Any project event or activity should clearly specify  that it is funded by</a:t>
            </a:r>
          </a:p>
          <a:p>
            <a:r>
              <a:rPr lang="en-US" i="1" dirty="0">
                <a:solidFill>
                  <a:srgbClr val="2D2D8A"/>
                </a:solidFill>
              </a:rPr>
              <a:t>the Tempus programme.</a:t>
            </a:r>
          </a:p>
          <a:p>
            <a:endParaRPr lang="en-US" i="1" dirty="0">
              <a:solidFill>
                <a:srgbClr val="2D2D8A"/>
              </a:solidFill>
            </a:endParaRPr>
          </a:p>
          <a:p>
            <a:r>
              <a:rPr lang="en-US" i="1" dirty="0">
                <a:solidFill>
                  <a:srgbClr val="2D2D8A"/>
                </a:solidFill>
              </a:rPr>
              <a:t>Any project publication should mention the following  sentence:</a:t>
            </a:r>
            <a:endParaRPr lang="en-US" dirty="0">
              <a:solidFill>
                <a:srgbClr val="2D2D8A"/>
              </a:solidFill>
            </a:endParaRPr>
          </a:p>
          <a:p>
            <a:r>
              <a:rPr lang="en-US" sz="1600" i="1" dirty="0">
                <a:solidFill>
                  <a:srgbClr val="2D2D8A"/>
                </a:solidFill>
              </a:rPr>
              <a:t>“This project has been funded with support from the European Commission. This publication reflects the views only of the author, and the Commission cannot be held responsible for any use which may be made of the  information contained therein.“</a:t>
            </a:r>
          </a:p>
          <a:p>
            <a:endParaRPr lang="en-US" i="1" dirty="0">
              <a:solidFill>
                <a:srgbClr val="2D2D8A"/>
              </a:solidFill>
            </a:endParaRPr>
          </a:p>
          <a:p>
            <a:r>
              <a:rPr lang="en-US" i="1" dirty="0">
                <a:solidFill>
                  <a:srgbClr val="2D2D8A"/>
                </a:solidFill>
              </a:rPr>
              <a:t>Material produced for project activities, such as training material,</a:t>
            </a:r>
          </a:p>
          <a:p>
            <a:r>
              <a:rPr lang="en-US" i="1" dirty="0">
                <a:solidFill>
                  <a:srgbClr val="2D2D8A"/>
                </a:solidFill>
              </a:rPr>
              <a:t>projects websites, special events, posters, leaflets, press</a:t>
            </a:r>
          </a:p>
          <a:p>
            <a:r>
              <a:rPr lang="en-US" i="1" dirty="0">
                <a:solidFill>
                  <a:srgbClr val="2D2D8A"/>
                </a:solidFill>
              </a:rPr>
              <a:t>releases, CD ROMs, etc must bear the Tempus logo.</a:t>
            </a:r>
          </a:p>
          <a:p>
            <a:endParaRPr lang="en-US" i="1" dirty="0">
              <a:solidFill>
                <a:srgbClr val="2D2D8A"/>
              </a:solidFill>
            </a:endParaRPr>
          </a:p>
          <a:p>
            <a:r>
              <a:rPr lang="en-US" i="1" dirty="0">
                <a:solidFill>
                  <a:srgbClr val="2D2D8A"/>
                </a:solidFill>
              </a:rPr>
              <a:t>No changes in </a:t>
            </a:r>
            <a:r>
              <a:rPr lang="en-US" i="1" dirty="0" err="1">
                <a:solidFill>
                  <a:srgbClr val="2D2D8A"/>
                </a:solidFill>
              </a:rPr>
              <a:t>colour</a:t>
            </a:r>
            <a:r>
              <a:rPr lang="en-US" i="1" dirty="0">
                <a:solidFill>
                  <a:srgbClr val="2D2D8A"/>
                </a:solidFill>
              </a:rPr>
              <a:t> and content are </a:t>
            </a:r>
            <a:r>
              <a:rPr lang="en-US" i="1" dirty="0" err="1">
                <a:solidFill>
                  <a:srgbClr val="2D2D8A"/>
                </a:solidFill>
              </a:rPr>
              <a:t>authorised</a:t>
            </a:r>
            <a:r>
              <a:rPr lang="en-US" i="1" dirty="0">
                <a:solidFill>
                  <a:srgbClr val="2D2D8A"/>
                </a:solidFill>
              </a:rPr>
              <a:t>. The logo should</a:t>
            </a:r>
          </a:p>
          <a:p>
            <a:r>
              <a:rPr lang="en-US" i="1" dirty="0">
                <a:solidFill>
                  <a:srgbClr val="2D2D8A"/>
                </a:solidFill>
              </a:rPr>
              <a:t>not be distorted, nor rotated</a:t>
            </a:r>
          </a:p>
          <a:p>
            <a:endParaRPr lang="en-US" dirty="0">
              <a:solidFill>
                <a:srgbClr val="C00000"/>
              </a:solidFill>
            </a:endParaRPr>
          </a:p>
          <a:p>
            <a:r>
              <a:rPr lang="en-US" dirty="0">
                <a:solidFill>
                  <a:srgbClr val="C00000"/>
                </a:solidFill>
              </a:rPr>
              <a:t>More on visibility of projects and logo at: </a:t>
            </a:r>
          </a:p>
          <a:p>
            <a:r>
              <a:rPr lang="en-US" sz="1600" dirty="0">
                <a:solidFill>
                  <a:srgbClr val="C00000"/>
                </a:solidFill>
                <a:hlinkClick r:id="rId3"/>
              </a:rPr>
              <a:t>http://eacea.ec.europa.eu/tempus/beneficiaries/beneficiaries_tempus4_en.php</a:t>
            </a:r>
            <a:endParaRPr lang="en-US" sz="1600" dirty="0">
              <a:solidFill>
                <a:srgbClr val="C00000"/>
              </a:solidFill>
            </a:endParaRPr>
          </a:p>
          <a:p>
            <a:endParaRPr lang="en-US" dirty="0">
              <a:solidFill>
                <a:srgbClr val="C00000"/>
              </a:solidFill>
            </a:endParaRPr>
          </a:p>
          <a:p>
            <a:endParaRPr lang="en-US" i="1" dirty="0">
              <a:solidFill>
                <a:srgbClr val="2D2D8A"/>
              </a:solidFill>
            </a:endParaRPr>
          </a:p>
        </p:txBody>
      </p:sp>
      <p:pic>
        <p:nvPicPr>
          <p:cNvPr id="34820" name="Picture 6"/>
          <p:cNvPicPr>
            <a:picLocks noChangeAspect="1"/>
          </p:cNvPicPr>
          <p:nvPr/>
        </p:nvPicPr>
        <p:blipFill>
          <a:blip r:embed="rId4"/>
          <a:srcRect/>
          <a:stretch>
            <a:fillRect/>
          </a:stretch>
        </p:blipFill>
        <p:spPr bwMode="auto">
          <a:xfrm>
            <a:off x="6586538" y="5867400"/>
            <a:ext cx="2557462" cy="990600"/>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ChangeArrowheads="1"/>
          </p:cNvSpPr>
          <p:nvPr/>
        </p:nvSpPr>
        <p:spPr bwMode="auto">
          <a:xfrm>
            <a:off x="1828800" y="1524000"/>
            <a:ext cx="6172200" cy="1570038"/>
          </a:xfrm>
          <a:prstGeom prst="rect">
            <a:avLst/>
          </a:prstGeom>
          <a:noFill/>
          <a:ln w="9525">
            <a:noFill/>
            <a:miter lim="800000"/>
            <a:headEnd/>
            <a:tailEnd/>
          </a:ln>
        </p:spPr>
        <p:txBody>
          <a:bodyPr>
            <a:prstTxWarp prst="textNoShape">
              <a:avLst/>
            </a:prstTxWarp>
            <a:spAutoFit/>
          </a:bodyPr>
          <a:lstStyle/>
          <a:p>
            <a:pPr>
              <a:buFont typeface="Wingdings" pitchFamily="-110" charset="2"/>
              <a:buNone/>
            </a:pPr>
            <a:r>
              <a:rPr lang="en-US" sz="3200" dirty="0">
                <a:solidFill>
                  <a:srgbClr val="2D2D8A"/>
                </a:solidFill>
              </a:rPr>
              <a:t>Additional details to be taken care of concerning financial aspects of a Tempus project</a:t>
            </a:r>
          </a:p>
        </p:txBody>
      </p:sp>
      <p:pic>
        <p:nvPicPr>
          <p:cNvPr id="35843" name="Picture 6"/>
          <p:cNvPicPr>
            <a:picLocks noChangeAspect="1"/>
          </p:cNvPicPr>
          <p:nvPr/>
        </p:nvPicPr>
        <p:blipFill>
          <a:blip r:embed="rId2"/>
          <a:srcRect/>
          <a:stretch>
            <a:fillRect/>
          </a:stretch>
        </p:blipFill>
        <p:spPr bwMode="auto">
          <a:xfrm>
            <a:off x="6586538" y="5867400"/>
            <a:ext cx="2557462" cy="990600"/>
          </a:xfrm>
          <a:prstGeom prst="rect">
            <a:avLst/>
          </a:prstGeom>
          <a:noFill/>
          <a:ln w="9525">
            <a:noFill/>
            <a:miter lim="800000"/>
            <a:headEnd/>
            <a:tailEnd/>
          </a:ln>
        </p:spPr>
      </p:pic>
      <p:sp>
        <p:nvSpPr>
          <p:cNvPr id="4" name="Text Box 4"/>
          <p:cNvSpPr txBox="1">
            <a:spLocks noChangeArrowheads="1"/>
          </p:cNvSpPr>
          <p:nvPr/>
        </p:nvSpPr>
        <p:spPr bwMode="auto">
          <a:xfrm>
            <a:off x="3810000" y="6324600"/>
            <a:ext cx="2735263" cy="336550"/>
          </a:xfrm>
          <a:prstGeom prst="rect">
            <a:avLst/>
          </a:prstGeom>
          <a:solidFill>
            <a:srgbClr val="E2B300"/>
          </a:solidFill>
          <a:ln w="9525">
            <a:noFill/>
            <a:miter lim="800000"/>
            <a:headEnd/>
            <a:tailEnd/>
          </a:ln>
        </p:spPr>
        <p:txBody>
          <a:bodyPr>
            <a:prstTxWarp prst="textNoShape">
              <a:avLst/>
            </a:prstTxWarp>
            <a:spAutoFit/>
          </a:bodyPr>
          <a:lstStyle/>
          <a:p>
            <a:pPr>
              <a:spcBef>
                <a:spcPct val="50000"/>
              </a:spcBef>
            </a:pPr>
            <a:r>
              <a:rPr lang="en-GB" sz="1600" dirty="0">
                <a:solidFill>
                  <a:schemeClr val="bg1"/>
                </a:solidFill>
                <a:hlinkClick r:id="rId3"/>
              </a:rPr>
              <a:t>www.tempus.ac.rs</a:t>
            </a:r>
            <a:r>
              <a:rPr lang="en-GB" sz="1600" dirty="0">
                <a:solidFill>
                  <a:schemeClr val="bg1"/>
                </a:solidFill>
              </a:rPr>
              <a:t> </a:t>
            </a:r>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6"/>
          <p:cNvPicPr>
            <a:picLocks noChangeAspect="1"/>
          </p:cNvPicPr>
          <p:nvPr/>
        </p:nvPicPr>
        <p:blipFill>
          <a:blip r:embed="rId2"/>
          <a:srcRect/>
          <a:stretch>
            <a:fillRect/>
          </a:stretch>
        </p:blipFill>
        <p:spPr bwMode="auto">
          <a:xfrm>
            <a:off x="6586538" y="5867400"/>
            <a:ext cx="2557462" cy="990600"/>
          </a:xfrm>
          <a:prstGeom prst="rect">
            <a:avLst/>
          </a:prstGeom>
          <a:noFill/>
          <a:ln w="9525">
            <a:noFill/>
            <a:miter lim="800000"/>
            <a:headEnd/>
            <a:tailEnd/>
          </a:ln>
        </p:spPr>
      </p:pic>
      <p:sp>
        <p:nvSpPr>
          <p:cNvPr id="3" name="Content Placeholder 2"/>
          <p:cNvSpPr txBox="1">
            <a:spLocks/>
          </p:cNvSpPr>
          <p:nvPr/>
        </p:nvSpPr>
        <p:spPr bwMode="auto">
          <a:xfrm>
            <a:off x="457200" y="2020888"/>
            <a:ext cx="8382000" cy="3694112"/>
          </a:xfrm>
          <a:prstGeom prst="rect">
            <a:avLst/>
          </a:prstGeom>
          <a:noFill/>
          <a:ln w="9525">
            <a:noFill/>
            <a:miter lim="800000"/>
            <a:headEnd/>
            <a:tailEnd/>
          </a:ln>
        </p:spPr>
        <p:txBody>
          <a:bodyPr>
            <a:prstTxWarp prst="textNoShape">
              <a:avLst/>
            </a:prstTxWarp>
            <a:normAutofit lnSpcReduction="10000"/>
          </a:bodyPr>
          <a:lstStyle/>
          <a:p>
            <a:pPr fontAlgn="auto">
              <a:spcBef>
                <a:spcPts val="1800"/>
              </a:spcBef>
              <a:spcAft>
                <a:spcPts val="0"/>
              </a:spcAft>
              <a:buClr>
                <a:schemeClr val="accent1"/>
              </a:buClr>
              <a:buSzPct val="130000"/>
              <a:buFont typeface="Wingdings" pitchFamily="2" charset="2"/>
              <a:buNone/>
              <a:defRPr/>
            </a:pPr>
            <a:r>
              <a:rPr lang="en-US" sz="2400" dirty="0">
                <a:solidFill>
                  <a:schemeClr val="tx2"/>
                </a:solidFill>
                <a:latin typeface="Arial"/>
                <a:ea typeface="+mn-ea"/>
                <a:cs typeface="Arial"/>
              </a:rPr>
              <a:t>Possible issues</a:t>
            </a:r>
            <a:r>
              <a:rPr lang="sr-Cyrl-CS" sz="2400" dirty="0">
                <a:solidFill>
                  <a:schemeClr val="tx2"/>
                </a:solidFill>
                <a:latin typeface="Arial"/>
                <a:ea typeface="+mn-ea"/>
                <a:cs typeface="Arial"/>
              </a:rPr>
              <a:t>:</a:t>
            </a:r>
          </a:p>
          <a:p>
            <a:pPr marL="228600" indent="-228600" fontAlgn="auto">
              <a:spcBef>
                <a:spcPts val="1800"/>
              </a:spcBef>
              <a:spcAft>
                <a:spcPts val="0"/>
              </a:spcAft>
              <a:buClr>
                <a:schemeClr val="accent1"/>
              </a:buClr>
              <a:buSzPct val="130000"/>
              <a:buFont typeface="Wingdings" pitchFamily="2" charset="2"/>
              <a:buChar char="§"/>
              <a:defRPr/>
            </a:pPr>
            <a:r>
              <a:rPr lang="en-US" sz="2400" dirty="0">
                <a:solidFill>
                  <a:schemeClr val="tx2"/>
                </a:solidFill>
                <a:latin typeface="Arial"/>
                <a:ea typeface="+mn-ea"/>
                <a:cs typeface="Arial"/>
              </a:rPr>
              <a:t>Institutional policy</a:t>
            </a:r>
          </a:p>
          <a:p>
            <a:pPr marL="228600" indent="-228600" fontAlgn="auto">
              <a:spcBef>
                <a:spcPts val="1800"/>
              </a:spcBef>
              <a:spcAft>
                <a:spcPts val="0"/>
              </a:spcAft>
              <a:buClr>
                <a:schemeClr val="accent1"/>
              </a:buClr>
              <a:buSzPct val="130000"/>
              <a:buFont typeface="Wingdings" pitchFamily="2" charset="2"/>
              <a:buChar char="§"/>
              <a:defRPr/>
            </a:pPr>
            <a:r>
              <a:rPr lang="en-US" sz="2400" dirty="0">
                <a:solidFill>
                  <a:schemeClr val="tx2"/>
                </a:solidFill>
                <a:latin typeface="Arial"/>
                <a:ea typeface="+mn-ea"/>
                <a:cs typeface="Arial"/>
              </a:rPr>
              <a:t>Data about personal salary slips </a:t>
            </a:r>
          </a:p>
          <a:p>
            <a:pPr marL="228600" indent="-228600" fontAlgn="auto">
              <a:spcBef>
                <a:spcPts val="1800"/>
              </a:spcBef>
              <a:spcAft>
                <a:spcPts val="0"/>
              </a:spcAft>
              <a:buClr>
                <a:schemeClr val="accent1"/>
              </a:buClr>
              <a:buSzPct val="130000"/>
              <a:buFont typeface="Wingdings" pitchFamily="2" charset="2"/>
              <a:buChar char="§"/>
              <a:defRPr/>
            </a:pPr>
            <a:r>
              <a:rPr lang="en-US" sz="2400" dirty="0">
                <a:solidFill>
                  <a:schemeClr val="tx2"/>
                </a:solidFill>
                <a:latin typeface="Arial"/>
                <a:ea typeface="+mn-ea"/>
                <a:cs typeface="Arial"/>
              </a:rPr>
              <a:t>Payment of students via “</a:t>
            </a:r>
            <a:r>
              <a:rPr lang="en-US" sz="2400" dirty="0" err="1">
                <a:solidFill>
                  <a:schemeClr val="tx2"/>
                </a:solidFill>
                <a:latin typeface="Arial"/>
                <a:ea typeface="+mn-ea"/>
                <a:cs typeface="Arial"/>
              </a:rPr>
              <a:t>studentska</a:t>
            </a:r>
            <a:r>
              <a:rPr lang="en-US" sz="2400" dirty="0">
                <a:solidFill>
                  <a:schemeClr val="tx2"/>
                </a:solidFill>
                <a:latin typeface="Arial"/>
                <a:ea typeface="+mn-ea"/>
                <a:cs typeface="Arial"/>
              </a:rPr>
              <a:t> </a:t>
            </a:r>
            <a:r>
              <a:rPr lang="en-US" sz="2400" dirty="0" err="1">
                <a:solidFill>
                  <a:schemeClr val="tx2"/>
                </a:solidFill>
                <a:latin typeface="Arial"/>
                <a:ea typeface="+mn-ea"/>
                <a:cs typeface="Arial"/>
              </a:rPr>
              <a:t>zadruga</a:t>
            </a:r>
            <a:r>
              <a:rPr lang="en-US" sz="2400" dirty="0" smtClean="0">
                <a:solidFill>
                  <a:schemeClr val="tx2"/>
                </a:solidFill>
                <a:latin typeface="Arial"/>
                <a:ea typeface="+mn-ea"/>
                <a:cs typeface="Arial"/>
              </a:rPr>
              <a:t>” (prior approval from EACEA)</a:t>
            </a:r>
          </a:p>
          <a:p>
            <a:pPr marL="228600" indent="-228600" fontAlgn="auto">
              <a:spcBef>
                <a:spcPts val="1800"/>
              </a:spcBef>
              <a:spcAft>
                <a:spcPts val="0"/>
              </a:spcAft>
              <a:buClr>
                <a:schemeClr val="accent1"/>
              </a:buClr>
              <a:buSzPct val="130000"/>
              <a:buFont typeface="Wingdings" pitchFamily="2" charset="2"/>
              <a:buChar char="§"/>
              <a:defRPr/>
            </a:pPr>
            <a:r>
              <a:rPr lang="en-US" sz="2400" dirty="0">
                <a:solidFill>
                  <a:schemeClr val="tx2"/>
                </a:solidFill>
                <a:latin typeface="Arial"/>
                <a:ea typeface="+mn-ea"/>
                <a:cs typeface="Arial"/>
              </a:rPr>
              <a:t>Staff Convention forms and employment contracts</a:t>
            </a:r>
          </a:p>
          <a:p>
            <a:pPr marL="228600" indent="-228600" fontAlgn="auto">
              <a:spcBef>
                <a:spcPts val="1800"/>
              </a:spcBef>
              <a:spcAft>
                <a:spcPts val="0"/>
              </a:spcAft>
              <a:buClr>
                <a:schemeClr val="accent1"/>
              </a:buClr>
              <a:buSzPct val="130000"/>
              <a:defRPr/>
            </a:pPr>
            <a:r>
              <a:rPr lang="en-US" i="1" dirty="0">
                <a:solidFill>
                  <a:srgbClr val="FF0000"/>
                </a:solidFill>
                <a:latin typeface="Arial"/>
                <a:ea typeface="+mn-ea"/>
                <a:cs typeface="Arial"/>
              </a:rPr>
              <a:t>* Auditors can always ask additional supporting documents </a:t>
            </a:r>
          </a:p>
        </p:txBody>
      </p:sp>
      <p:sp>
        <p:nvSpPr>
          <p:cNvPr id="4" name="Title 1"/>
          <p:cNvSpPr txBox="1">
            <a:spLocks/>
          </p:cNvSpPr>
          <p:nvPr/>
        </p:nvSpPr>
        <p:spPr bwMode="auto">
          <a:xfrm>
            <a:off x="381000" y="685800"/>
            <a:ext cx="7996238" cy="887413"/>
          </a:xfrm>
          <a:prstGeom prst="rect">
            <a:avLst/>
          </a:prstGeom>
          <a:noFill/>
          <a:ln w="9525">
            <a:noFill/>
            <a:miter lim="800000"/>
            <a:headEnd/>
            <a:tailEnd/>
          </a:ln>
        </p:spPr>
        <p:txBody>
          <a:bodyPr anchor="b">
            <a:prstTxWarp prst="textNoShape">
              <a:avLst/>
            </a:prstTxWarp>
          </a:bodyPr>
          <a:lstStyle/>
          <a:p>
            <a:pPr>
              <a:defRPr/>
            </a:pPr>
            <a:r>
              <a:rPr lang="en-US" sz="3200" dirty="0">
                <a:solidFill>
                  <a:srgbClr val="FF0000"/>
                </a:solidFill>
                <a:latin typeface="Arial"/>
                <a:ea typeface="ＭＳ Ｐゴシック" pitchFamily="-110" charset="-128"/>
                <a:cs typeface="Arial"/>
              </a:rPr>
              <a:t>Staff costs</a:t>
            </a:r>
          </a:p>
        </p:txBody>
      </p:sp>
      <p:sp>
        <p:nvSpPr>
          <p:cNvPr id="5" name="Text Box 4"/>
          <p:cNvSpPr txBox="1">
            <a:spLocks noChangeArrowheads="1"/>
          </p:cNvSpPr>
          <p:nvPr/>
        </p:nvSpPr>
        <p:spPr bwMode="auto">
          <a:xfrm>
            <a:off x="3810000" y="6324600"/>
            <a:ext cx="2735263" cy="336550"/>
          </a:xfrm>
          <a:prstGeom prst="rect">
            <a:avLst/>
          </a:prstGeom>
          <a:solidFill>
            <a:srgbClr val="E2B300"/>
          </a:solidFill>
          <a:ln w="9525">
            <a:noFill/>
            <a:miter lim="800000"/>
            <a:headEnd/>
            <a:tailEnd/>
          </a:ln>
        </p:spPr>
        <p:txBody>
          <a:bodyPr>
            <a:prstTxWarp prst="textNoShape">
              <a:avLst/>
            </a:prstTxWarp>
            <a:spAutoFit/>
          </a:bodyPr>
          <a:lstStyle/>
          <a:p>
            <a:pPr>
              <a:spcBef>
                <a:spcPct val="50000"/>
              </a:spcBef>
            </a:pPr>
            <a:r>
              <a:rPr lang="en-GB" sz="1600" dirty="0">
                <a:solidFill>
                  <a:schemeClr val="bg1"/>
                </a:solidFill>
                <a:hlinkClick r:id="rId3"/>
              </a:rPr>
              <a:t>www.tempus.ac.rs</a:t>
            </a:r>
            <a:r>
              <a:rPr lang="en-GB" sz="1600" dirty="0">
                <a:solidFill>
                  <a:schemeClr val="bg1"/>
                </a:solidFill>
              </a:rPr>
              <a:t> </a:t>
            </a: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bwMode="auto">
          <a:xfrm>
            <a:off x="228600" y="1752600"/>
            <a:ext cx="8915400" cy="3617912"/>
          </a:xfrm>
          <a:prstGeom prst="rect">
            <a:avLst/>
          </a:prstGeom>
          <a:noFill/>
          <a:ln w="9525">
            <a:noFill/>
            <a:miter lim="800000"/>
            <a:headEnd/>
            <a:tailEnd/>
          </a:ln>
        </p:spPr>
        <p:txBody>
          <a:bodyPr>
            <a:prstTxWarp prst="textNoShape">
              <a:avLst/>
            </a:prstTxWarp>
            <a:normAutofit/>
          </a:bodyPr>
          <a:lstStyle/>
          <a:p>
            <a:pPr fontAlgn="auto">
              <a:spcBef>
                <a:spcPts val="1800"/>
              </a:spcBef>
              <a:spcAft>
                <a:spcPts val="0"/>
              </a:spcAft>
              <a:buClr>
                <a:schemeClr val="accent1"/>
              </a:buClr>
              <a:buSzPct val="130000"/>
              <a:buFont typeface="Wingdings" pitchFamily="2" charset="2"/>
              <a:buNone/>
              <a:defRPr/>
            </a:pPr>
            <a:r>
              <a:rPr lang="en-US" sz="2400" dirty="0">
                <a:solidFill>
                  <a:schemeClr val="tx2"/>
                </a:solidFill>
                <a:latin typeface="Arial"/>
                <a:ea typeface="+mn-ea"/>
                <a:cs typeface="Arial"/>
              </a:rPr>
              <a:t>Possible issues:</a:t>
            </a:r>
          </a:p>
          <a:p>
            <a:pPr fontAlgn="auto">
              <a:spcBef>
                <a:spcPts val="1800"/>
              </a:spcBef>
              <a:spcAft>
                <a:spcPts val="600"/>
              </a:spcAft>
              <a:buClr>
                <a:schemeClr val="accent1"/>
              </a:buClr>
              <a:buSzPct val="130000"/>
              <a:buFont typeface="Arial"/>
              <a:buChar char="•"/>
              <a:defRPr/>
            </a:pPr>
            <a:r>
              <a:rPr lang="en-US" sz="2400" dirty="0">
                <a:solidFill>
                  <a:schemeClr val="tx2"/>
                </a:solidFill>
                <a:latin typeface="Arial"/>
                <a:ea typeface="+mn-ea"/>
                <a:cs typeface="Arial"/>
              </a:rPr>
              <a:t>Documents justifying the payment of per-diems (eventual taxes)</a:t>
            </a:r>
          </a:p>
          <a:p>
            <a:pPr fontAlgn="auto">
              <a:spcBef>
                <a:spcPts val="1800"/>
              </a:spcBef>
              <a:spcAft>
                <a:spcPts val="600"/>
              </a:spcAft>
              <a:buClr>
                <a:schemeClr val="accent1"/>
              </a:buClr>
              <a:buSzPct val="130000"/>
              <a:buFont typeface="Arial"/>
              <a:buChar char="•"/>
              <a:defRPr/>
            </a:pPr>
            <a:r>
              <a:rPr lang="en-US" sz="2400" dirty="0">
                <a:solidFill>
                  <a:schemeClr val="tx2"/>
                </a:solidFill>
                <a:latin typeface="Arial"/>
                <a:ea typeface="+mn-ea"/>
                <a:cs typeface="Arial"/>
              </a:rPr>
              <a:t>Institutional policy</a:t>
            </a:r>
          </a:p>
          <a:p>
            <a:pPr fontAlgn="auto">
              <a:spcBef>
                <a:spcPts val="1800"/>
              </a:spcBef>
              <a:spcAft>
                <a:spcPts val="600"/>
              </a:spcAft>
              <a:buClr>
                <a:schemeClr val="accent1"/>
              </a:buClr>
              <a:buSzPct val="130000"/>
              <a:buFont typeface="Arial"/>
              <a:buChar char="•"/>
              <a:defRPr/>
            </a:pPr>
            <a:r>
              <a:rPr lang="en-US" sz="2400" dirty="0">
                <a:solidFill>
                  <a:schemeClr val="tx2"/>
                </a:solidFill>
                <a:latin typeface="Arial"/>
                <a:ea typeface="+mn-ea"/>
                <a:cs typeface="Arial"/>
              </a:rPr>
              <a:t>IMR forms and their data</a:t>
            </a:r>
            <a:endParaRPr lang="en-US" sz="2400" dirty="0" smtClean="0">
              <a:solidFill>
                <a:schemeClr val="tx2"/>
              </a:solidFill>
              <a:latin typeface="Arial"/>
              <a:ea typeface="+mn-ea"/>
              <a:cs typeface="Arial"/>
            </a:endParaRPr>
          </a:p>
          <a:p>
            <a:pPr marL="228600" indent="-228600" fontAlgn="auto">
              <a:spcBef>
                <a:spcPts val="1800"/>
              </a:spcBef>
              <a:spcAft>
                <a:spcPts val="0"/>
              </a:spcAft>
              <a:buClr>
                <a:schemeClr val="accent1"/>
              </a:buClr>
              <a:buSzPct val="130000"/>
              <a:defRPr/>
            </a:pPr>
            <a:r>
              <a:rPr lang="en-US" sz="2000" i="1" dirty="0" smtClean="0">
                <a:solidFill>
                  <a:srgbClr val="FF0000"/>
                </a:solidFill>
                <a:latin typeface="Arial"/>
                <a:cs typeface="Arial"/>
              </a:rPr>
              <a:t>* </a:t>
            </a:r>
            <a:r>
              <a:rPr lang="en-US" sz="2000" i="1" dirty="0">
                <a:solidFill>
                  <a:srgbClr val="FF0000"/>
                </a:solidFill>
                <a:latin typeface="Arial"/>
                <a:cs typeface="Arial"/>
              </a:rPr>
              <a:t>Auditors can always ask additional supporting documents </a:t>
            </a:r>
          </a:p>
          <a:p>
            <a:pPr marL="228600" indent="-228600" fontAlgn="auto">
              <a:spcBef>
                <a:spcPts val="1800"/>
              </a:spcBef>
              <a:spcAft>
                <a:spcPts val="0"/>
              </a:spcAft>
              <a:buClr>
                <a:schemeClr val="accent1"/>
              </a:buClr>
              <a:buSzPct val="130000"/>
              <a:buFont typeface="Wingdings" pitchFamily="2" charset="2"/>
              <a:buChar char="§"/>
              <a:defRPr/>
            </a:pPr>
            <a:endParaRPr lang="sr-Cyrl-CS" sz="2000" b="0" dirty="0">
              <a:solidFill>
                <a:schemeClr val="tx1">
                  <a:lumMod val="75000"/>
                  <a:lumOff val="25000"/>
                </a:schemeClr>
              </a:solidFill>
              <a:latin typeface="+mn-lt"/>
              <a:ea typeface="+mn-ea"/>
              <a:cs typeface="+mn-cs"/>
            </a:endParaRPr>
          </a:p>
          <a:p>
            <a:pPr marL="228600" indent="-228600" fontAlgn="auto">
              <a:spcBef>
                <a:spcPts val="1800"/>
              </a:spcBef>
              <a:spcAft>
                <a:spcPts val="0"/>
              </a:spcAft>
              <a:buClr>
                <a:schemeClr val="accent1"/>
              </a:buClr>
              <a:buSzPct val="130000"/>
              <a:buFont typeface="Wingdings" pitchFamily="2" charset="2"/>
              <a:buChar char="§"/>
              <a:defRPr/>
            </a:pPr>
            <a:endParaRPr lang="sr-Cyrl-CS" b="0" dirty="0">
              <a:solidFill>
                <a:schemeClr val="tx1">
                  <a:lumMod val="75000"/>
                  <a:lumOff val="25000"/>
                </a:schemeClr>
              </a:solidFill>
              <a:latin typeface="+mn-lt"/>
              <a:ea typeface="+mn-ea"/>
              <a:cs typeface="+mn-cs"/>
            </a:endParaRPr>
          </a:p>
          <a:p>
            <a:pPr fontAlgn="auto">
              <a:spcBef>
                <a:spcPts val="1800"/>
              </a:spcBef>
              <a:spcAft>
                <a:spcPts val="0"/>
              </a:spcAft>
              <a:buClr>
                <a:schemeClr val="accent1"/>
              </a:buClr>
              <a:buSzPct val="130000"/>
              <a:buFont typeface="Wingdings" pitchFamily="2" charset="2"/>
              <a:buNone/>
              <a:defRPr/>
            </a:pPr>
            <a:endParaRPr lang="sr-Cyrl-CS" b="0" dirty="0">
              <a:solidFill>
                <a:schemeClr val="tx1">
                  <a:lumMod val="75000"/>
                  <a:lumOff val="25000"/>
                </a:schemeClr>
              </a:solidFill>
              <a:latin typeface="+mn-lt"/>
              <a:ea typeface="+mn-ea"/>
              <a:cs typeface="+mn-cs"/>
            </a:endParaRPr>
          </a:p>
          <a:p>
            <a:pPr marL="228600" indent="-228600" fontAlgn="auto">
              <a:spcBef>
                <a:spcPts val="1800"/>
              </a:spcBef>
              <a:spcAft>
                <a:spcPts val="0"/>
              </a:spcAft>
              <a:buClr>
                <a:schemeClr val="accent1"/>
              </a:buClr>
              <a:buSzPct val="130000"/>
              <a:buFont typeface="Wingdings" pitchFamily="2" charset="2"/>
              <a:buChar char="§"/>
              <a:defRPr/>
            </a:pPr>
            <a:endParaRPr lang="sr-Cyrl-CS" b="0" dirty="0">
              <a:solidFill>
                <a:schemeClr val="tx1">
                  <a:lumMod val="75000"/>
                  <a:lumOff val="25000"/>
                </a:schemeClr>
              </a:solidFill>
              <a:latin typeface="+mn-lt"/>
              <a:ea typeface="+mn-ea"/>
              <a:cs typeface="+mn-cs"/>
            </a:endParaRPr>
          </a:p>
          <a:p>
            <a:pPr fontAlgn="auto">
              <a:spcBef>
                <a:spcPts val="1800"/>
              </a:spcBef>
              <a:spcAft>
                <a:spcPts val="0"/>
              </a:spcAft>
              <a:buClr>
                <a:schemeClr val="accent1"/>
              </a:buClr>
              <a:buSzPct val="130000"/>
              <a:buFont typeface="Wingdings" pitchFamily="2" charset="2"/>
              <a:buNone/>
              <a:defRPr/>
            </a:pPr>
            <a:endParaRPr lang="en-US" b="0" dirty="0">
              <a:solidFill>
                <a:schemeClr val="tx1">
                  <a:lumMod val="75000"/>
                  <a:lumOff val="25000"/>
                </a:schemeClr>
              </a:solidFill>
              <a:latin typeface="+mn-lt"/>
              <a:ea typeface="+mn-ea"/>
              <a:cs typeface="+mn-cs"/>
            </a:endParaRPr>
          </a:p>
        </p:txBody>
      </p:sp>
      <p:sp>
        <p:nvSpPr>
          <p:cNvPr id="3" name="Title 1"/>
          <p:cNvSpPr txBox="1">
            <a:spLocks/>
          </p:cNvSpPr>
          <p:nvPr/>
        </p:nvSpPr>
        <p:spPr bwMode="auto">
          <a:xfrm>
            <a:off x="381000" y="685800"/>
            <a:ext cx="7996238" cy="887413"/>
          </a:xfrm>
          <a:prstGeom prst="rect">
            <a:avLst/>
          </a:prstGeom>
          <a:noFill/>
          <a:ln w="9525">
            <a:noFill/>
            <a:miter lim="800000"/>
            <a:headEnd/>
            <a:tailEnd/>
          </a:ln>
        </p:spPr>
        <p:txBody>
          <a:bodyPr anchor="b">
            <a:prstTxWarp prst="textNoShape">
              <a:avLst/>
            </a:prstTxWarp>
          </a:bodyPr>
          <a:lstStyle/>
          <a:p>
            <a:pPr>
              <a:defRPr/>
            </a:pPr>
            <a:r>
              <a:rPr lang="en-US" sz="2800" dirty="0">
                <a:solidFill>
                  <a:srgbClr val="FF0000"/>
                </a:solidFill>
                <a:latin typeface="Arial"/>
                <a:ea typeface="ＭＳ Ｐゴシック" pitchFamily="-110" charset="-128"/>
                <a:cs typeface="Arial"/>
              </a:rPr>
              <a:t>Travel costs and costs of stay</a:t>
            </a:r>
          </a:p>
        </p:txBody>
      </p:sp>
      <p:pic>
        <p:nvPicPr>
          <p:cNvPr id="37892" name="Picture 6"/>
          <p:cNvPicPr>
            <a:picLocks noChangeAspect="1"/>
          </p:cNvPicPr>
          <p:nvPr/>
        </p:nvPicPr>
        <p:blipFill>
          <a:blip r:embed="rId2"/>
          <a:srcRect/>
          <a:stretch>
            <a:fillRect/>
          </a:stretch>
        </p:blipFill>
        <p:spPr bwMode="auto">
          <a:xfrm>
            <a:off x="6586538" y="5867400"/>
            <a:ext cx="2557462" cy="990600"/>
          </a:xfrm>
          <a:prstGeom prst="rect">
            <a:avLst/>
          </a:prstGeom>
          <a:noFill/>
          <a:ln w="9525">
            <a:noFill/>
            <a:miter lim="800000"/>
            <a:headEnd/>
            <a:tailEnd/>
          </a:ln>
        </p:spPr>
      </p:pic>
      <p:sp>
        <p:nvSpPr>
          <p:cNvPr id="5" name="Text Box 4"/>
          <p:cNvSpPr txBox="1">
            <a:spLocks noChangeArrowheads="1"/>
          </p:cNvSpPr>
          <p:nvPr/>
        </p:nvSpPr>
        <p:spPr bwMode="auto">
          <a:xfrm>
            <a:off x="3810000" y="6324600"/>
            <a:ext cx="2735263" cy="336550"/>
          </a:xfrm>
          <a:prstGeom prst="rect">
            <a:avLst/>
          </a:prstGeom>
          <a:solidFill>
            <a:srgbClr val="E2B300"/>
          </a:solidFill>
          <a:ln w="9525">
            <a:noFill/>
            <a:miter lim="800000"/>
            <a:headEnd/>
            <a:tailEnd/>
          </a:ln>
        </p:spPr>
        <p:txBody>
          <a:bodyPr>
            <a:prstTxWarp prst="textNoShape">
              <a:avLst/>
            </a:prstTxWarp>
            <a:spAutoFit/>
          </a:bodyPr>
          <a:lstStyle/>
          <a:p>
            <a:pPr>
              <a:spcBef>
                <a:spcPct val="50000"/>
              </a:spcBef>
            </a:pPr>
            <a:r>
              <a:rPr lang="en-GB" sz="1600" dirty="0">
                <a:solidFill>
                  <a:schemeClr val="bg1"/>
                </a:solidFill>
                <a:hlinkClick r:id="rId3"/>
              </a:rPr>
              <a:t>www.tempus.ac.rs</a:t>
            </a:r>
            <a:r>
              <a:rPr lang="en-GB" sz="1600" dirty="0">
                <a:solidFill>
                  <a:schemeClr val="bg1"/>
                </a:solidFill>
              </a:rPr>
              <a:t> </a:t>
            </a:r>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bwMode="auto">
          <a:xfrm>
            <a:off x="457200" y="2020888"/>
            <a:ext cx="7918450" cy="3694112"/>
          </a:xfrm>
          <a:prstGeom prst="rect">
            <a:avLst/>
          </a:prstGeom>
          <a:noFill/>
          <a:ln w="9525">
            <a:noFill/>
            <a:miter lim="800000"/>
            <a:headEnd/>
            <a:tailEnd/>
          </a:ln>
        </p:spPr>
        <p:txBody>
          <a:bodyPr>
            <a:prstTxWarp prst="textNoShape">
              <a:avLst/>
            </a:prstTxWarp>
            <a:normAutofit/>
          </a:bodyPr>
          <a:lstStyle/>
          <a:p>
            <a:pPr>
              <a:lnSpc>
                <a:spcPct val="90000"/>
              </a:lnSpc>
              <a:spcBef>
                <a:spcPts val="1800"/>
              </a:spcBef>
              <a:buClr>
                <a:schemeClr val="accent1"/>
              </a:buClr>
              <a:buSzPct val="130000"/>
              <a:buFont typeface="Wingdings" pitchFamily="-110" charset="2"/>
              <a:buNone/>
            </a:pPr>
            <a:r>
              <a:rPr lang="en-US" sz="2200" dirty="0">
                <a:solidFill>
                  <a:schemeClr val="tx2"/>
                </a:solidFill>
                <a:latin typeface="Arial"/>
                <a:cs typeface="Arial"/>
              </a:rPr>
              <a:t>Possible issues</a:t>
            </a:r>
            <a:r>
              <a:rPr lang="sr-Cyrl-CS" sz="2200" dirty="0" smtClean="0">
                <a:solidFill>
                  <a:schemeClr val="tx2"/>
                </a:solidFill>
                <a:latin typeface="Arial"/>
                <a:cs typeface="Arial"/>
              </a:rPr>
              <a:t>:</a:t>
            </a:r>
          </a:p>
          <a:p>
            <a:pPr>
              <a:lnSpc>
                <a:spcPct val="90000"/>
              </a:lnSpc>
              <a:spcBef>
                <a:spcPts val="1800"/>
              </a:spcBef>
              <a:buClr>
                <a:schemeClr val="accent1"/>
              </a:buClr>
              <a:buSzPct val="130000"/>
              <a:buFont typeface="Wingdings" pitchFamily="-110" charset="2"/>
              <a:buChar char="§"/>
            </a:pPr>
            <a:r>
              <a:rPr lang="en-US" sz="2200" dirty="0">
                <a:solidFill>
                  <a:schemeClr val="tx2"/>
                </a:solidFill>
                <a:latin typeface="Arial"/>
                <a:cs typeface="Arial"/>
              </a:rPr>
              <a:t>EACEA timely approval if specification of equipment is</a:t>
            </a:r>
            <a:r>
              <a:rPr lang="en-US" sz="2200" dirty="0" smtClean="0">
                <a:solidFill>
                  <a:schemeClr val="tx2"/>
                </a:solidFill>
                <a:latin typeface="Arial"/>
                <a:cs typeface="Arial"/>
              </a:rPr>
              <a:t> </a:t>
            </a:r>
            <a:br>
              <a:rPr lang="en-US" sz="2200" dirty="0" smtClean="0">
                <a:solidFill>
                  <a:schemeClr val="tx2"/>
                </a:solidFill>
                <a:latin typeface="Arial"/>
                <a:cs typeface="Arial"/>
              </a:rPr>
            </a:br>
            <a:r>
              <a:rPr lang="en-US" sz="2200" dirty="0" smtClean="0">
                <a:solidFill>
                  <a:schemeClr val="tx2"/>
                </a:solidFill>
                <a:latin typeface="Arial"/>
                <a:cs typeface="Arial"/>
              </a:rPr>
              <a:t>  significantly </a:t>
            </a:r>
            <a:r>
              <a:rPr lang="en-US" sz="2200" dirty="0">
                <a:solidFill>
                  <a:schemeClr val="tx2"/>
                </a:solidFill>
                <a:latin typeface="Arial"/>
                <a:cs typeface="Arial"/>
              </a:rPr>
              <a:t>changed</a:t>
            </a:r>
            <a:endParaRPr lang="sr-Cyrl-CS" sz="2200" dirty="0">
              <a:solidFill>
                <a:schemeClr val="tx2"/>
              </a:solidFill>
              <a:latin typeface="Arial"/>
              <a:cs typeface="Arial"/>
            </a:endParaRPr>
          </a:p>
          <a:p>
            <a:pPr>
              <a:lnSpc>
                <a:spcPct val="90000"/>
              </a:lnSpc>
              <a:spcBef>
                <a:spcPts val="1800"/>
              </a:spcBef>
              <a:buClr>
                <a:schemeClr val="accent1"/>
              </a:buClr>
              <a:buSzPct val="130000"/>
              <a:buFont typeface="Wingdings" pitchFamily="-110" charset="2"/>
              <a:buChar char="§"/>
            </a:pPr>
            <a:r>
              <a:rPr lang="en-US" sz="2200" dirty="0">
                <a:solidFill>
                  <a:schemeClr val="tx2"/>
                </a:solidFill>
                <a:latin typeface="Arial"/>
                <a:cs typeface="Arial"/>
              </a:rPr>
              <a:t>EACEA approval for splitting the purchase</a:t>
            </a:r>
            <a:endParaRPr lang="sr-Cyrl-CS" sz="2200" dirty="0">
              <a:solidFill>
                <a:schemeClr val="tx2"/>
              </a:solidFill>
              <a:latin typeface="Arial"/>
              <a:cs typeface="Arial"/>
            </a:endParaRPr>
          </a:p>
          <a:p>
            <a:pPr>
              <a:lnSpc>
                <a:spcPct val="90000"/>
              </a:lnSpc>
              <a:spcBef>
                <a:spcPts val="1800"/>
              </a:spcBef>
              <a:buClr>
                <a:schemeClr val="accent1"/>
              </a:buClr>
              <a:buSzPct val="130000"/>
              <a:buFont typeface="Wingdings" pitchFamily="-110" charset="2"/>
              <a:buChar char="§"/>
            </a:pPr>
            <a:r>
              <a:rPr lang="en-US" sz="2200" dirty="0">
                <a:solidFill>
                  <a:schemeClr val="tx2"/>
                </a:solidFill>
                <a:latin typeface="Arial"/>
                <a:cs typeface="Arial"/>
              </a:rPr>
              <a:t>Purchase from a member of the consortium</a:t>
            </a:r>
          </a:p>
          <a:p>
            <a:pPr>
              <a:lnSpc>
                <a:spcPct val="90000"/>
              </a:lnSpc>
              <a:spcBef>
                <a:spcPts val="1800"/>
              </a:spcBef>
              <a:buClr>
                <a:schemeClr val="accent1"/>
              </a:buClr>
              <a:buSzPct val="130000"/>
            </a:pPr>
            <a:endParaRPr lang="en-US" sz="2000" b="0" dirty="0">
              <a:solidFill>
                <a:srgbClr val="404040"/>
              </a:solidFill>
              <a:latin typeface="Arial"/>
              <a:cs typeface="Arial"/>
            </a:endParaRPr>
          </a:p>
          <a:p>
            <a:pPr>
              <a:lnSpc>
                <a:spcPct val="90000"/>
              </a:lnSpc>
              <a:spcBef>
                <a:spcPts val="1800"/>
              </a:spcBef>
              <a:buClr>
                <a:schemeClr val="accent1"/>
              </a:buClr>
              <a:buSzPct val="130000"/>
            </a:pPr>
            <a:r>
              <a:rPr lang="en-US" sz="2000" i="1" dirty="0">
                <a:solidFill>
                  <a:srgbClr val="FF0000"/>
                </a:solidFill>
                <a:latin typeface="Arial"/>
                <a:cs typeface="Arial"/>
              </a:rPr>
              <a:t>* Auditors can always ask additional supporting documents </a:t>
            </a:r>
          </a:p>
          <a:p>
            <a:pPr>
              <a:lnSpc>
                <a:spcPct val="90000"/>
              </a:lnSpc>
              <a:spcBef>
                <a:spcPts val="1800"/>
              </a:spcBef>
              <a:buClr>
                <a:schemeClr val="accent1"/>
              </a:buClr>
              <a:buSzPct val="130000"/>
              <a:buFont typeface="Wingdings" pitchFamily="-110" charset="2"/>
              <a:buChar char="§"/>
            </a:pPr>
            <a:endParaRPr lang="sr-Cyrl-CS" sz="2000" b="0" dirty="0">
              <a:solidFill>
                <a:srgbClr val="404040"/>
              </a:solidFill>
              <a:latin typeface="News Gothic MT" pitchFamily="-110" charset="0"/>
            </a:endParaRPr>
          </a:p>
          <a:p>
            <a:pPr>
              <a:lnSpc>
                <a:spcPct val="90000"/>
              </a:lnSpc>
              <a:spcBef>
                <a:spcPts val="1800"/>
              </a:spcBef>
              <a:buClr>
                <a:schemeClr val="accent1"/>
              </a:buClr>
              <a:buSzPct val="130000"/>
              <a:buFont typeface="Wingdings" pitchFamily="-110" charset="2"/>
              <a:buChar char="§"/>
            </a:pPr>
            <a:endParaRPr lang="sr-Cyrl-CS" b="0" dirty="0">
              <a:solidFill>
                <a:srgbClr val="404040"/>
              </a:solidFill>
              <a:latin typeface="News Gothic MT" pitchFamily="-110" charset="0"/>
            </a:endParaRPr>
          </a:p>
          <a:p>
            <a:pPr>
              <a:lnSpc>
                <a:spcPct val="90000"/>
              </a:lnSpc>
              <a:spcBef>
                <a:spcPts val="1800"/>
              </a:spcBef>
              <a:buClr>
                <a:schemeClr val="accent1"/>
              </a:buClr>
              <a:buSzPct val="130000"/>
              <a:buFont typeface="Wingdings" pitchFamily="-110" charset="2"/>
              <a:buNone/>
            </a:pPr>
            <a:endParaRPr lang="sr-Cyrl-CS" b="0" dirty="0">
              <a:solidFill>
                <a:srgbClr val="404040"/>
              </a:solidFill>
              <a:latin typeface="News Gothic MT" pitchFamily="-110" charset="0"/>
            </a:endParaRPr>
          </a:p>
          <a:p>
            <a:pPr>
              <a:lnSpc>
                <a:spcPct val="90000"/>
              </a:lnSpc>
              <a:spcBef>
                <a:spcPts val="1800"/>
              </a:spcBef>
              <a:buClr>
                <a:schemeClr val="accent1"/>
              </a:buClr>
              <a:buSzPct val="130000"/>
              <a:buFont typeface="Wingdings" pitchFamily="-110" charset="2"/>
              <a:buChar char="§"/>
            </a:pPr>
            <a:endParaRPr lang="sr-Cyrl-CS" b="0" dirty="0">
              <a:solidFill>
                <a:srgbClr val="404040"/>
              </a:solidFill>
              <a:latin typeface="News Gothic MT" pitchFamily="-110" charset="0"/>
            </a:endParaRPr>
          </a:p>
          <a:p>
            <a:pPr>
              <a:lnSpc>
                <a:spcPct val="90000"/>
              </a:lnSpc>
              <a:spcBef>
                <a:spcPts val="1800"/>
              </a:spcBef>
              <a:buClr>
                <a:schemeClr val="accent1"/>
              </a:buClr>
              <a:buSzPct val="130000"/>
              <a:buFont typeface="Wingdings" pitchFamily="-110" charset="2"/>
              <a:buNone/>
            </a:pPr>
            <a:endParaRPr lang="en-US" b="0" dirty="0">
              <a:solidFill>
                <a:srgbClr val="404040"/>
              </a:solidFill>
              <a:latin typeface="News Gothic MT" pitchFamily="-110" charset="0"/>
            </a:endParaRPr>
          </a:p>
        </p:txBody>
      </p:sp>
      <p:sp>
        <p:nvSpPr>
          <p:cNvPr id="3" name="Title 1"/>
          <p:cNvSpPr txBox="1">
            <a:spLocks/>
          </p:cNvSpPr>
          <p:nvPr/>
        </p:nvSpPr>
        <p:spPr bwMode="auto">
          <a:xfrm>
            <a:off x="304800" y="685800"/>
            <a:ext cx="8072438" cy="887413"/>
          </a:xfrm>
          <a:prstGeom prst="rect">
            <a:avLst/>
          </a:prstGeom>
          <a:noFill/>
          <a:ln w="9525">
            <a:noFill/>
            <a:miter lim="800000"/>
            <a:headEnd/>
            <a:tailEnd/>
          </a:ln>
        </p:spPr>
        <p:txBody>
          <a:bodyPr anchor="b">
            <a:prstTxWarp prst="textNoShape">
              <a:avLst/>
            </a:prstTxWarp>
          </a:bodyPr>
          <a:lstStyle/>
          <a:p>
            <a:pPr>
              <a:defRPr/>
            </a:pPr>
            <a:r>
              <a:rPr lang="en-US" sz="2800" dirty="0">
                <a:solidFill>
                  <a:srgbClr val="FF0000"/>
                </a:solidFill>
                <a:latin typeface="Arial"/>
                <a:ea typeface="ＭＳ Ｐゴシック" pitchFamily="-110" charset="-128"/>
                <a:cs typeface="Arial"/>
              </a:rPr>
              <a:t>Purchase of equipment </a:t>
            </a:r>
          </a:p>
        </p:txBody>
      </p:sp>
      <p:pic>
        <p:nvPicPr>
          <p:cNvPr id="38916" name="Picture 6"/>
          <p:cNvPicPr>
            <a:picLocks noChangeAspect="1"/>
          </p:cNvPicPr>
          <p:nvPr/>
        </p:nvPicPr>
        <p:blipFill>
          <a:blip r:embed="rId2"/>
          <a:srcRect/>
          <a:stretch>
            <a:fillRect/>
          </a:stretch>
        </p:blipFill>
        <p:spPr bwMode="auto">
          <a:xfrm>
            <a:off x="6586538" y="5867400"/>
            <a:ext cx="2557462" cy="990600"/>
          </a:xfrm>
          <a:prstGeom prst="rect">
            <a:avLst/>
          </a:prstGeom>
          <a:noFill/>
          <a:ln w="9525">
            <a:noFill/>
            <a:miter lim="800000"/>
            <a:headEnd/>
            <a:tailEnd/>
          </a:ln>
        </p:spPr>
      </p:pic>
      <p:sp>
        <p:nvSpPr>
          <p:cNvPr id="5" name="Text Box 4"/>
          <p:cNvSpPr txBox="1">
            <a:spLocks noChangeArrowheads="1"/>
          </p:cNvSpPr>
          <p:nvPr/>
        </p:nvSpPr>
        <p:spPr bwMode="auto">
          <a:xfrm>
            <a:off x="3810000" y="6324600"/>
            <a:ext cx="2735263" cy="336550"/>
          </a:xfrm>
          <a:prstGeom prst="rect">
            <a:avLst/>
          </a:prstGeom>
          <a:solidFill>
            <a:srgbClr val="E2B300"/>
          </a:solidFill>
          <a:ln w="9525">
            <a:noFill/>
            <a:miter lim="800000"/>
            <a:headEnd/>
            <a:tailEnd/>
          </a:ln>
        </p:spPr>
        <p:txBody>
          <a:bodyPr>
            <a:prstTxWarp prst="textNoShape">
              <a:avLst/>
            </a:prstTxWarp>
            <a:spAutoFit/>
          </a:bodyPr>
          <a:lstStyle/>
          <a:p>
            <a:pPr>
              <a:spcBef>
                <a:spcPct val="50000"/>
              </a:spcBef>
            </a:pPr>
            <a:r>
              <a:rPr lang="en-GB" sz="1600" dirty="0">
                <a:solidFill>
                  <a:schemeClr val="bg1"/>
                </a:solidFill>
                <a:hlinkClick r:id="rId3"/>
              </a:rPr>
              <a:t>www.tempus.ac.rs</a:t>
            </a:r>
            <a:r>
              <a:rPr lang="en-GB" sz="1600" dirty="0">
                <a:solidFill>
                  <a:schemeClr val="bg1"/>
                </a:solidFill>
              </a:rPr>
              <a:t> </a:t>
            </a:r>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bwMode="auto">
          <a:xfrm>
            <a:off x="685800" y="2020888"/>
            <a:ext cx="7689850" cy="3694112"/>
          </a:xfrm>
          <a:prstGeom prst="rect">
            <a:avLst/>
          </a:prstGeom>
          <a:noFill/>
          <a:ln w="9525">
            <a:noFill/>
            <a:miter lim="800000"/>
            <a:headEnd/>
            <a:tailEnd/>
          </a:ln>
        </p:spPr>
        <p:txBody>
          <a:bodyPr>
            <a:prstTxWarp prst="textNoShape">
              <a:avLst/>
            </a:prstTxWarp>
            <a:normAutofit/>
          </a:bodyPr>
          <a:lstStyle/>
          <a:p>
            <a:pPr fontAlgn="auto">
              <a:spcBef>
                <a:spcPts val="1800"/>
              </a:spcBef>
              <a:spcAft>
                <a:spcPts val="0"/>
              </a:spcAft>
              <a:buClr>
                <a:schemeClr val="accent1"/>
              </a:buClr>
              <a:buSzPct val="130000"/>
              <a:buFont typeface="Wingdings" pitchFamily="2" charset="2"/>
              <a:buNone/>
              <a:defRPr/>
            </a:pPr>
            <a:r>
              <a:rPr lang="en-US" sz="2400" dirty="0">
                <a:solidFill>
                  <a:schemeClr val="tx2"/>
                </a:solidFill>
                <a:latin typeface="Arial"/>
                <a:ea typeface="+mn-ea"/>
                <a:cs typeface="Arial"/>
              </a:rPr>
              <a:t>Possible issues</a:t>
            </a:r>
            <a:r>
              <a:rPr lang="sr-Cyrl-CS" sz="2400" dirty="0">
                <a:solidFill>
                  <a:schemeClr val="tx2"/>
                </a:solidFill>
                <a:latin typeface="Arial"/>
                <a:ea typeface="+mn-ea"/>
                <a:cs typeface="Arial"/>
              </a:rPr>
              <a:t>:</a:t>
            </a:r>
          </a:p>
          <a:p>
            <a:pPr marL="228600" indent="-228600" fontAlgn="auto">
              <a:spcBef>
                <a:spcPts val="1800"/>
              </a:spcBef>
              <a:spcAft>
                <a:spcPts val="0"/>
              </a:spcAft>
              <a:buClr>
                <a:schemeClr val="accent1"/>
              </a:buClr>
              <a:buSzPct val="130000"/>
              <a:buFont typeface="Wingdings" pitchFamily="2" charset="2"/>
              <a:buChar char="§"/>
              <a:defRPr/>
            </a:pPr>
            <a:r>
              <a:rPr lang="en-US" sz="2400" dirty="0">
                <a:solidFill>
                  <a:schemeClr val="tx2"/>
                </a:solidFill>
                <a:latin typeface="Arial"/>
                <a:ea typeface="+mn-ea"/>
                <a:cs typeface="Arial"/>
              </a:rPr>
              <a:t>EACEA approval for purchase of goods and services from a faculty/university unit</a:t>
            </a:r>
            <a:endParaRPr lang="en-US" sz="2400" dirty="0" smtClean="0">
              <a:solidFill>
                <a:schemeClr val="tx2"/>
              </a:solidFill>
              <a:latin typeface="Arial"/>
              <a:ea typeface="+mn-ea"/>
              <a:cs typeface="Arial"/>
            </a:endParaRPr>
          </a:p>
          <a:p>
            <a:pPr marL="228600" indent="-228600" fontAlgn="auto">
              <a:spcBef>
                <a:spcPts val="1800"/>
              </a:spcBef>
              <a:spcAft>
                <a:spcPts val="0"/>
              </a:spcAft>
              <a:buClr>
                <a:schemeClr val="accent1"/>
              </a:buClr>
              <a:buSzPct val="130000"/>
              <a:buFont typeface="Wingdings" pitchFamily="2" charset="2"/>
              <a:buChar char="§"/>
              <a:defRPr/>
            </a:pPr>
            <a:r>
              <a:rPr lang="en-US" sz="2400" dirty="0" smtClean="0">
                <a:solidFill>
                  <a:schemeClr val="tx2"/>
                </a:solidFill>
                <a:latin typeface="Arial"/>
                <a:ea typeface="+mn-ea"/>
                <a:cs typeface="Arial"/>
              </a:rPr>
              <a:t>Subcontracting (above 10 000 EUR EACEA approval needed)</a:t>
            </a:r>
          </a:p>
          <a:p>
            <a:pPr marL="228600" indent="-228600" fontAlgn="auto">
              <a:spcBef>
                <a:spcPts val="1800"/>
              </a:spcBef>
              <a:spcAft>
                <a:spcPts val="0"/>
              </a:spcAft>
              <a:buClr>
                <a:schemeClr val="accent1"/>
              </a:buClr>
              <a:buSzPct val="130000"/>
              <a:defRPr/>
            </a:pPr>
            <a:r>
              <a:rPr lang="en-US" sz="2400" i="1" dirty="0">
                <a:solidFill>
                  <a:srgbClr val="FF0000"/>
                </a:solidFill>
                <a:latin typeface="Arial"/>
                <a:cs typeface="Arial"/>
              </a:rPr>
              <a:t>* </a:t>
            </a:r>
            <a:r>
              <a:rPr lang="en-US" i="1" dirty="0">
                <a:solidFill>
                  <a:srgbClr val="FF0000"/>
                </a:solidFill>
                <a:latin typeface="Arial"/>
                <a:cs typeface="Arial"/>
              </a:rPr>
              <a:t>Auditors can always ask additional supporting documents </a:t>
            </a:r>
          </a:p>
          <a:p>
            <a:pPr marL="228600" indent="-228600" fontAlgn="auto">
              <a:spcBef>
                <a:spcPts val="1800"/>
              </a:spcBef>
              <a:spcAft>
                <a:spcPts val="0"/>
              </a:spcAft>
              <a:buClr>
                <a:schemeClr val="accent1"/>
              </a:buClr>
              <a:buSzPct val="130000"/>
              <a:defRPr/>
            </a:pPr>
            <a:endParaRPr lang="en-US" sz="2400" b="0" dirty="0">
              <a:solidFill>
                <a:schemeClr val="tx1">
                  <a:lumMod val="75000"/>
                  <a:lumOff val="25000"/>
                </a:schemeClr>
              </a:solidFill>
              <a:latin typeface="+mn-lt"/>
              <a:ea typeface="+mn-ea"/>
              <a:cs typeface="+mn-cs"/>
            </a:endParaRPr>
          </a:p>
        </p:txBody>
      </p:sp>
      <p:sp>
        <p:nvSpPr>
          <p:cNvPr id="3" name="Title 1"/>
          <p:cNvSpPr txBox="1">
            <a:spLocks/>
          </p:cNvSpPr>
          <p:nvPr/>
        </p:nvSpPr>
        <p:spPr bwMode="auto">
          <a:xfrm>
            <a:off x="381000" y="685800"/>
            <a:ext cx="7996238" cy="887413"/>
          </a:xfrm>
          <a:prstGeom prst="rect">
            <a:avLst/>
          </a:prstGeom>
          <a:noFill/>
          <a:ln w="9525">
            <a:noFill/>
            <a:miter lim="800000"/>
            <a:headEnd/>
            <a:tailEnd/>
          </a:ln>
        </p:spPr>
        <p:txBody>
          <a:bodyPr anchor="b">
            <a:prstTxWarp prst="textNoShape">
              <a:avLst/>
            </a:prstTxWarp>
            <a:normAutofit fontScale="97500"/>
          </a:bodyPr>
          <a:lstStyle/>
          <a:p>
            <a:pPr fontAlgn="auto">
              <a:spcAft>
                <a:spcPts val="0"/>
              </a:spcAft>
              <a:defRPr/>
            </a:pPr>
            <a:r>
              <a:rPr lang="en-US" sz="3200" dirty="0">
                <a:solidFill>
                  <a:srgbClr val="FF0000"/>
                </a:solidFill>
                <a:latin typeface="+mj-lt"/>
                <a:ea typeface="+mj-ea"/>
                <a:cs typeface="+mj-cs"/>
              </a:rPr>
              <a:t>Printing and publishing and other costs</a:t>
            </a:r>
          </a:p>
        </p:txBody>
      </p:sp>
      <p:pic>
        <p:nvPicPr>
          <p:cNvPr id="39940" name="Picture 6"/>
          <p:cNvPicPr>
            <a:picLocks noChangeAspect="1"/>
          </p:cNvPicPr>
          <p:nvPr/>
        </p:nvPicPr>
        <p:blipFill>
          <a:blip r:embed="rId2"/>
          <a:srcRect/>
          <a:stretch>
            <a:fillRect/>
          </a:stretch>
        </p:blipFill>
        <p:spPr bwMode="auto">
          <a:xfrm>
            <a:off x="6586538" y="5867400"/>
            <a:ext cx="2557462" cy="990600"/>
          </a:xfrm>
          <a:prstGeom prst="rect">
            <a:avLst/>
          </a:prstGeom>
          <a:noFill/>
          <a:ln w="9525">
            <a:noFill/>
            <a:miter lim="800000"/>
            <a:headEnd/>
            <a:tailEnd/>
          </a:ln>
        </p:spPr>
      </p:pic>
      <p:sp>
        <p:nvSpPr>
          <p:cNvPr id="5" name="Text Box 4"/>
          <p:cNvSpPr txBox="1">
            <a:spLocks noChangeArrowheads="1"/>
          </p:cNvSpPr>
          <p:nvPr/>
        </p:nvSpPr>
        <p:spPr bwMode="auto">
          <a:xfrm>
            <a:off x="3810000" y="6324600"/>
            <a:ext cx="2735263" cy="336550"/>
          </a:xfrm>
          <a:prstGeom prst="rect">
            <a:avLst/>
          </a:prstGeom>
          <a:solidFill>
            <a:srgbClr val="E2B300"/>
          </a:solidFill>
          <a:ln w="9525">
            <a:noFill/>
            <a:miter lim="800000"/>
            <a:headEnd/>
            <a:tailEnd/>
          </a:ln>
        </p:spPr>
        <p:txBody>
          <a:bodyPr>
            <a:prstTxWarp prst="textNoShape">
              <a:avLst/>
            </a:prstTxWarp>
            <a:spAutoFit/>
          </a:bodyPr>
          <a:lstStyle/>
          <a:p>
            <a:pPr>
              <a:spcBef>
                <a:spcPct val="50000"/>
              </a:spcBef>
            </a:pPr>
            <a:r>
              <a:rPr lang="en-GB" sz="1600" dirty="0">
                <a:solidFill>
                  <a:schemeClr val="bg1"/>
                </a:solidFill>
                <a:hlinkClick r:id="rId3"/>
              </a:rPr>
              <a:t>www.tempus.ac.rs</a:t>
            </a:r>
            <a:r>
              <a:rPr lang="en-GB" sz="1600" dirty="0">
                <a:solidFill>
                  <a:schemeClr val="bg1"/>
                </a:solidFill>
              </a:rPr>
              <a:t> </a:t>
            </a:r>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bwMode="auto">
          <a:xfrm>
            <a:off x="1219200" y="2020889"/>
            <a:ext cx="7156450" cy="2855912"/>
          </a:xfrm>
          <a:prstGeom prst="rect">
            <a:avLst/>
          </a:prstGeom>
          <a:noFill/>
          <a:ln w="9525">
            <a:noFill/>
            <a:miter lim="800000"/>
            <a:headEnd/>
            <a:tailEnd/>
          </a:ln>
        </p:spPr>
        <p:txBody>
          <a:bodyPr>
            <a:prstTxWarp prst="textNoShape">
              <a:avLst/>
            </a:prstTxWarp>
            <a:normAutofit/>
          </a:bodyPr>
          <a:lstStyle/>
          <a:p>
            <a:pPr marL="228600" indent="-228600">
              <a:spcBef>
                <a:spcPts val="1800"/>
              </a:spcBef>
              <a:buClr>
                <a:schemeClr val="accent1"/>
              </a:buClr>
              <a:buSzPct val="130000"/>
              <a:buFont typeface="Wingdings" pitchFamily="-106" charset="2"/>
              <a:buChar char="§"/>
              <a:defRPr/>
            </a:pPr>
            <a:r>
              <a:rPr lang="en-US" sz="2400" dirty="0">
                <a:solidFill>
                  <a:schemeClr val="tx2"/>
                </a:solidFill>
                <a:latin typeface="+mn-lt"/>
                <a:ea typeface="ＭＳ Ｐゴシック" pitchFamily="-106" charset="-128"/>
                <a:cs typeface="ＭＳ Ｐゴシック" pitchFamily="-106" charset="-128"/>
              </a:rPr>
              <a:t>Timely collection of all financial papers</a:t>
            </a:r>
            <a:endParaRPr lang="sr-Cyrl-CS" sz="2400" dirty="0">
              <a:solidFill>
                <a:schemeClr val="tx2"/>
              </a:solidFill>
              <a:latin typeface="+mn-lt"/>
              <a:ea typeface="ＭＳ Ｐゴシック" pitchFamily="-106" charset="-128"/>
              <a:cs typeface="ＭＳ Ｐゴシック" pitchFamily="-106" charset="-128"/>
            </a:endParaRPr>
          </a:p>
          <a:p>
            <a:pPr marL="228600" indent="-228600">
              <a:spcBef>
                <a:spcPts val="1800"/>
              </a:spcBef>
              <a:buClr>
                <a:schemeClr val="accent1"/>
              </a:buClr>
              <a:buSzPct val="130000"/>
              <a:buFont typeface="Wingdings" pitchFamily="-106" charset="2"/>
              <a:buChar char="§"/>
              <a:defRPr/>
            </a:pPr>
            <a:r>
              <a:rPr lang="en-US" sz="2400" dirty="0">
                <a:solidFill>
                  <a:schemeClr val="tx2"/>
                </a:solidFill>
                <a:latin typeface="+mn-lt"/>
                <a:ea typeface="ＭＳ Ｐゴシック" pitchFamily="-106" charset="-128"/>
                <a:cs typeface="ＭＳ Ｐゴシック" pitchFamily="-106" charset="-128"/>
              </a:rPr>
              <a:t>Caution concerning last 10% of the grant </a:t>
            </a:r>
            <a:r>
              <a:rPr lang="sr-Cyrl-CS" sz="2400" dirty="0">
                <a:solidFill>
                  <a:schemeClr val="tx2"/>
                </a:solidFill>
                <a:latin typeface="+mn-lt"/>
                <a:ea typeface="ＭＳ Ｐゴシック" pitchFamily="-106" charset="-128"/>
                <a:cs typeface="ＭＳ Ｐゴシック" pitchFamily="-106" charset="-128"/>
              </a:rPr>
              <a:t>– </a:t>
            </a:r>
            <a:r>
              <a:rPr lang="en-US" sz="2400" dirty="0">
                <a:solidFill>
                  <a:schemeClr val="tx2"/>
                </a:solidFill>
                <a:latin typeface="+mn-lt"/>
                <a:ea typeface="ＭＳ Ｐゴシック" pitchFamily="-106" charset="-128"/>
                <a:cs typeface="ＭＳ Ｐゴシック" pitchFamily="-106" charset="-128"/>
              </a:rPr>
              <a:t>payment can be claimed only if the money is paid from the institutional account within one month after the end of eligibility period</a:t>
            </a:r>
            <a:endParaRPr lang="sr-Cyrl-CS" sz="2400" dirty="0" smtClean="0">
              <a:solidFill>
                <a:schemeClr val="tx2"/>
              </a:solidFill>
              <a:latin typeface="+mn-lt"/>
              <a:ea typeface="ＭＳ Ｐゴシック" pitchFamily="-106" charset="-128"/>
              <a:cs typeface="ＭＳ Ｐゴシック" pitchFamily="-106" charset="-128"/>
            </a:endParaRPr>
          </a:p>
          <a:p>
            <a:pPr marL="228600" indent="-228600">
              <a:spcBef>
                <a:spcPts val="1800"/>
              </a:spcBef>
              <a:buClr>
                <a:schemeClr val="accent1"/>
              </a:buClr>
              <a:buSzPct val="130000"/>
              <a:buFont typeface="Wingdings" pitchFamily="-106" charset="2"/>
              <a:buChar char="§"/>
              <a:defRPr/>
            </a:pPr>
            <a:endParaRPr lang="en-US" sz="2000" dirty="0">
              <a:solidFill>
                <a:srgbClr val="404040"/>
              </a:solidFill>
              <a:latin typeface="+mn-lt"/>
              <a:ea typeface="ＭＳ Ｐゴシック" pitchFamily="-106" charset="-128"/>
              <a:cs typeface="ＭＳ Ｐゴシック" pitchFamily="-106" charset="-128"/>
            </a:endParaRPr>
          </a:p>
        </p:txBody>
      </p:sp>
      <p:sp>
        <p:nvSpPr>
          <p:cNvPr id="3" name="Title 1"/>
          <p:cNvSpPr txBox="1">
            <a:spLocks/>
          </p:cNvSpPr>
          <p:nvPr/>
        </p:nvSpPr>
        <p:spPr bwMode="auto">
          <a:xfrm>
            <a:off x="3505200" y="685800"/>
            <a:ext cx="3505200" cy="909638"/>
          </a:xfrm>
          <a:prstGeom prst="rect">
            <a:avLst/>
          </a:prstGeom>
          <a:noFill/>
          <a:ln w="9525">
            <a:noFill/>
            <a:miter lim="800000"/>
            <a:headEnd/>
            <a:tailEnd/>
          </a:ln>
        </p:spPr>
        <p:txBody>
          <a:bodyPr anchor="b">
            <a:prstTxWarp prst="textNoShape">
              <a:avLst/>
            </a:prstTxWarp>
          </a:bodyPr>
          <a:lstStyle/>
          <a:p>
            <a:pPr>
              <a:defRPr/>
            </a:pPr>
            <a:r>
              <a:rPr lang="en-US" sz="2800" dirty="0">
                <a:solidFill>
                  <a:srgbClr val="FF0000"/>
                </a:solidFill>
                <a:latin typeface="+mj-lt"/>
                <a:ea typeface="ＭＳ Ｐゴシック" pitchFamily="-110" charset="-128"/>
                <a:cs typeface="ＭＳ Ｐゴシック" pitchFamily="-110" charset="-128"/>
              </a:rPr>
              <a:t>General issues</a:t>
            </a:r>
          </a:p>
        </p:txBody>
      </p:sp>
      <p:pic>
        <p:nvPicPr>
          <p:cNvPr id="40964" name="Picture 6"/>
          <p:cNvPicPr>
            <a:picLocks noChangeAspect="1"/>
          </p:cNvPicPr>
          <p:nvPr/>
        </p:nvPicPr>
        <p:blipFill>
          <a:blip r:embed="rId2"/>
          <a:srcRect/>
          <a:stretch>
            <a:fillRect/>
          </a:stretch>
        </p:blipFill>
        <p:spPr bwMode="auto">
          <a:xfrm>
            <a:off x="6586538" y="5867400"/>
            <a:ext cx="2557462" cy="990600"/>
          </a:xfrm>
          <a:prstGeom prst="rect">
            <a:avLst/>
          </a:prstGeom>
          <a:noFill/>
          <a:ln w="9525">
            <a:noFill/>
            <a:miter lim="800000"/>
            <a:headEnd/>
            <a:tailEnd/>
          </a:ln>
        </p:spPr>
      </p:pic>
      <p:sp>
        <p:nvSpPr>
          <p:cNvPr id="5" name="Text Box 4"/>
          <p:cNvSpPr txBox="1">
            <a:spLocks noChangeArrowheads="1"/>
          </p:cNvSpPr>
          <p:nvPr/>
        </p:nvSpPr>
        <p:spPr bwMode="auto">
          <a:xfrm>
            <a:off x="3810000" y="6324600"/>
            <a:ext cx="2735263" cy="336550"/>
          </a:xfrm>
          <a:prstGeom prst="rect">
            <a:avLst/>
          </a:prstGeom>
          <a:solidFill>
            <a:srgbClr val="E2B300"/>
          </a:solidFill>
          <a:ln w="9525">
            <a:noFill/>
            <a:miter lim="800000"/>
            <a:headEnd/>
            <a:tailEnd/>
          </a:ln>
        </p:spPr>
        <p:txBody>
          <a:bodyPr>
            <a:prstTxWarp prst="textNoShape">
              <a:avLst/>
            </a:prstTxWarp>
            <a:spAutoFit/>
          </a:bodyPr>
          <a:lstStyle/>
          <a:p>
            <a:pPr>
              <a:spcBef>
                <a:spcPct val="50000"/>
              </a:spcBef>
            </a:pPr>
            <a:r>
              <a:rPr lang="en-GB" sz="1600" dirty="0">
                <a:solidFill>
                  <a:schemeClr val="bg1"/>
                </a:solidFill>
                <a:hlinkClick r:id="rId3"/>
              </a:rPr>
              <a:t>www.tempus.ac.rs</a:t>
            </a:r>
            <a:r>
              <a:rPr lang="en-GB" sz="1600" dirty="0">
                <a:solidFill>
                  <a:schemeClr val="bg1"/>
                </a:solidFill>
              </a:rPr>
              <a:t> </a:t>
            </a:r>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extBox 1"/>
          <p:cNvSpPr txBox="1">
            <a:spLocks noChangeArrowheads="1"/>
          </p:cNvSpPr>
          <p:nvPr/>
        </p:nvSpPr>
        <p:spPr bwMode="auto">
          <a:xfrm>
            <a:off x="857250" y="1500188"/>
            <a:ext cx="3565525" cy="3694112"/>
          </a:xfrm>
          <a:prstGeom prst="rect">
            <a:avLst/>
          </a:prstGeom>
          <a:noFill/>
          <a:ln w="9525">
            <a:noFill/>
            <a:miter lim="800000"/>
            <a:headEnd/>
            <a:tailEnd/>
          </a:ln>
        </p:spPr>
        <p:txBody>
          <a:bodyPr wrap="none">
            <a:prstTxWarp prst="textNoShape">
              <a:avLst/>
            </a:prstTxWarp>
            <a:spAutoFit/>
          </a:bodyPr>
          <a:lstStyle/>
          <a:p>
            <a:endParaRPr lang="en-US">
              <a:solidFill>
                <a:srgbClr val="C00000"/>
              </a:solidFill>
            </a:endParaRPr>
          </a:p>
          <a:p>
            <a:endParaRPr lang="en-US">
              <a:solidFill>
                <a:srgbClr val="2D2D8A"/>
              </a:solidFill>
            </a:endParaRPr>
          </a:p>
          <a:p>
            <a:r>
              <a:rPr lang="en-US">
                <a:solidFill>
                  <a:srgbClr val="C00000"/>
                </a:solidFill>
              </a:rPr>
              <a:t>National Tempus office, Serbia</a:t>
            </a:r>
          </a:p>
          <a:p>
            <a:r>
              <a:rPr lang="en-US">
                <a:solidFill>
                  <a:srgbClr val="C00000"/>
                </a:solidFill>
              </a:rPr>
              <a:t>Foundation Tempus</a:t>
            </a:r>
            <a:endParaRPr lang="en-US">
              <a:solidFill>
                <a:srgbClr val="2D2D8A"/>
              </a:solidFill>
            </a:endParaRPr>
          </a:p>
          <a:p>
            <a:r>
              <a:rPr lang="en-US">
                <a:solidFill>
                  <a:srgbClr val="2D2D8A"/>
                </a:solidFill>
              </a:rPr>
              <a:t>Resavska 29</a:t>
            </a:r>
          </a:p>
          <a:p>
            <a:r>
              <a:rPr lang="en-US">
                <a:solidFill>
                  <a:srgbClr val="2D2D8A"/>
                </a:solidFill>
              </a:rPr>
              <a:t>11000 Belgrade</a:t>
            </a:r>
          </a:p>
          <a:p>
            <a:r>
              <a:rPr lang="fr-FR">
                <a:solidFill>
                  <a:srgbClr val="2D2D8A"/>
                </a:solidFill>
              </a:rPr>
              <a:t>Phone/fax: +381 11 33 42 430</a:t>
            </a:r>
          </a:p>
          <a:p>
            <a:r>
              <a:rPr lang="fr-FR">
                <a:solidFill>
                  <a:srgbClr val="2D2D8A"/>
                </a:solidFill>
              </a:rPr>
              <a:t>                  +381 11 33 42 432</a:t>
            </a:r>
          </a:p>
          <a:p>
            <a:endParaRPr lang="fr-FR">
              <a:solidFill>
                <a:srgbClr val="2D2D8A"/>
              </a:solidFill>
            </a:endParaRPr>
          </a:p>
          <a:p>
            <a:endParaRPr lang="fr-FR">
              <a:solidFill>
                <a:srgbClr val="2D2D8A"/>
              </a:solidFill>
            </a:endParaRPr>
          </a:p>
          <a:p>
            <a:r>
              <a:rPr lang="fr-FR">
                <a:solidFill>
                  <a:srgbClr val="2D2D8A"/>
                </a:solidFill>
              </a:rPr>
              <a:t>E-mail: projects@tempus.ac.rs</a:t>
            </a:r>
          </a:p>
          <a:p>
            <a:r>
              <a:rPr lang="fr-FR">
                <a:solidFill>
                  <a:srgbClr val="2D2D8A"/>
                </a:solidFill>
              </a:rPr>
              <a:t>www.tempus.ac.rs</a:t>
            </a:r>
          </a:p>
          <a:p>
            <a:endParaRPr lang="en-US">
              <a:solidFill>
                <a:srgbClr val="2D2D8A"/>
              </a:solidFill>
            </a:endParaRPr>
          </a:p>
        </p:txBody>
      </p:sp>
      <p:sp>
        <p:nvSpPr>
          <p:cNvPr id="3" name="TextBox 2"/>
          <p:cNvSpPr txBox="1"/>
          <p:nvPr/>
        </p:nvSpPr>
        <p:spPr>
          <a:xfrm rot="19075728">
            <a:off x="5127625" y="3440113"/>
            <a:ext cx="3517900" cy="369887"/>
          </a:xfrm>
          <a:prstGeom prst="rect">
            <a:avLst/>
          </a:prstGeom>
          <a:noFill/>
        </p:spPr>
        <p:txBody>
          <a:bodyPr wrap="none">
            <a:spAutoFit/>
          </a:bodyPr>
          <a:lstStyle/>
          <a:p>
            <a:pPr>
              <a:defRPr/>
            </a:pPr>
            <a:r>
              <a:rPr lang="en-US" dirty="0">
                <a:solidFill>
                  <a:schemeClr val="accent6"/>
                </a:solidFill>
                <a:latin typeface="Arial" charset="0"/>
                <a:ea typeface="+mn-ea"/>
                <a:cs typeface="Arial" charset="0"/>
              </a:rPr>
              <a:t>Thank you for your attention!</a:t>
            </a:r>
          </a:p>
        </p:txBody>
      </p:sp>
      <p:pic>
        <p:nvPicPr>
          <p:cNvPr id="43012" name="Picture 5"/>
          <p:cNvPicPr>
            <a:picLocks noChangeAspect="1"/>
          </p:cNvPicPr>
          <p:nvPr/>
        </p:nvPicPr>
        <p:blipFill>
          <a:blip r:embed="rId2"/>
          <a:srcRect/>
          <a:stretch>
            <a:fillRect/>
          </a:stretch>
        </p:blipFill>
        <p:spPr bwMode="auto">
          <a:xfrm>
            <a:off x="857250" y="188913"/>
            <a:ext cx="1554163" cy="727075"/>
          </a:xfrm>
          <a:prstGeom prst="rect">
            <a:avLst/>
          </a:prstGeom>
          <a:noFill/>
          <a:ln w="9525">
            <a:noFill/>
            <a:miter lim="800000"/>
            <a:headEnd/>
            <a:tailEnd/>
          </a:ln>
        </p:spPr>
      </p:pic>
      <p:pic>
        <p:nvPicPr>
          <p:cNvPr id="43013" name="Picture 6"/>
          <p:cNvPicPr>
            <a:picLocks noChangeAspect="1"/>
          </p:cNvPicPr>
          <p:nvPr/>
        </p:nvPicPr>
        <p:blipFill>
          <a:blip r:embed="rId3"/>
          <a:srcRect/>
          <a:stretch>
            <a:fillRect/>
          </a:stretch>
        </p:blipFill>
        <p:spPr bwMode="auto">
          <a:xfrm>
            <a:off x="6732588" y="171450"/>
            <a:ext cx="2016125" cy="781050"/>
          </a:xfrm>
          <a:prstGeom prst="rect">
            <a:avLst/>
          </a:prstGeom>
          <a:noFill/>
          <a:ln w="9525">
            <a:noFill/>
            <a:miter lim="800000"/>
            <a:headEnd/>
            <a:tailEnd/>
          </a:ln>
        </p:spPr>
      </p:pic>
      <p:pic>
        <p:nvPicPr>
          <p:cNvPr id="43014" name="Picture 6"/>
          <p:cNvPicPr>
            <a:picLocks noChangeAspect="1"/>
          </p:cNvPicPr>
          <p:nvPr/>
        </p:nvPicPr>
        <p:blipFill>
          <a:blip r:embed="rId3"/>
          <a:srcRect/>
          <a:stretch>
            <a:fillRect/>
          </a:stretch>
        </p:blipFill>
        <p:spPr bwMode="auto">
          <a:xfrm>
            <a:off x="6586538" y="5867400"/>
            <a:ext cx="2557462" cy="990600"/>
          </a:xfrm>
          <a:prstGeom prst="rect">
            <a:avLst/>
          </a:prstGeom>
          <a:noFill/>
          <a:ln w="9525">
            <a:noFill/>
            <a:miter lim="800000"/>
            <a:headEnd/>
            <a:tailEnd/>
          </a:ln>
        </p:spPr>
      </p:pic>
      <p:sp>
        <p:nvSpPr>
          <p:cNvPr id="7" name="Text Box 4"/>
          <p:cNvSpPr txBox="1">
            <a:spLocks noChangeArrowheads="1"/>
          </p:cNvSpPr>
          <p:nvPr/>
        </p:nvSpPr>
        <p:spPr bwMode="auto">
          <a:xfrm>
            <a:off x="3810000" y="6324600"/>
            <a:ext cx="2735263" cy="336550"/>
          </a:xfrm>
          <a:prstGeom prst="rect">
            <a:avLst/>
          </a:prstGeom>
          <a:solidFill>
            <a:srgbClr val="E2B300"/>
          </a:solidFill>
          <a:ln w="9525">
            <a:noFill/>
            <a:miter lim="800000"/>
            <a:headEnd/>
            <a:tailEnd/>
          </a:ln>
        </p:spPr>
        <p:txBody>
          <a:bodyPr>
            <a:prstTxWarp prst="textNoShape">
              <a:avLst/>
            </a:prstTxWarp>
            <a:spAutoFit/>
          </a:bodyPr>
          <a:lstStyle/>
          <a:p>
            <a:pPr>
              <a:spcBef>
                <a:spcPct val="50000"/>
              </a:spcBef>
            </a:pPr>
            <a:r>
              <a:rPr lang="en-GB" sz="1600" dirty="0">
                <a:solidFill>
                  <a:schemeClr val="bg1"/>
                </a:solidFill>
                <a:hlinkClick r:id="rId4"/>
              </a:rPr>
              <a:t>www.tempus.ac.rs</a:t>
            </a:r>
            <a:r>
              <a:rPr lang="en-GB" sz="1600" dirty="0">
                <a:solidFill>
                  <a:schemeClr val="bg1"/>
                </a:solidFill>
              </a:rPr>
              <a:t> </a:t>
            </a: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Box 1"/>
          <p:cNvSpPr txBox="1">
            <a:spLocks noChangeArrowheads="1"/>
          </p:cNvSpPr>
          <p:nvPr/>
        </p:nvSpPr>
        <p:spPr bwMode="auto">
          <a:xfrm>
            <a:off x="304800" y="1143000"/>
            <a:ext cx="8001000" cy="4247317"/>
          </a:xfrm>
          <a:prstGeom prst="rect">
            <a:avLst/>
          </a:prstGeom>
          <a:noFill/>
          <a:ln w="9525">
            <a:noFill/>
            <a:miter lim="800000"/>
            <a:headEnd/>
            <a:tailEnd/>
          </a:ln>
        </p:spPr>
        <p:txBody>
          <a:bodyPr wrap="square">
            <a:prstTxWarp prst="textNoShape">
              <a:avLst/>
            </a:prstTxWarp>
            <a:spAutoFit/>
          </a:bodyPr>
          <a:lstStyle/>
          <a:p>
            <a:r>
              <a:rPr lang="en-US" sz="2800" dirty="0">
                <a:solidFill>
                  <a:srgbClr val="FF0000"/>
                </a:solidFill>
              </a:rPr>
              <a:t>Contents: </a:t>
            </a:r>
          </a:p>
          <a:p>
            <a:endParaRPr lang="en-US" sz="2400" dirty="0">
              <a:solidFill>
                <a:srgbClr val="000090"/>
              </a:solidFill>
            </a:endParaRPr>
          </a:p>
          <a:p>
            <a:pPr>
              <a:spcAft>
                <a:spcPts val="1200"/>
              </a:spcAft>
              <a:buFont typeface="Wingdings" pitchFamily="-110" charset="2"/>
              <a:buChar char="ü"/>
            </a:pPr>
            <a:r>
              <a:rPr lang="en-US" sz="2400" dirty="0">
                <a:solidFill>
                  <a:srgbClr val="000090"/>
                </a:solidFill>
              </a:rPr>
              <a:t>Elements of good </a:t>
            </a:r>
            <a:r>
              <a:rPr lang="en-US" sz="2400" dirty="0" smtClean="0">
                <a:solidFill>
                  <a:srgbClr val="000090"/>
                </a:solidFill>
              </a:rPr>
              <a:t>management in Tempus projects</a:t>
            </a:r>
          </a:p>
          <a:p>
            <a:pPr>
              <a:spcAft>
                <a:spcPts val="1200"/>
              </a:spcAft>
              <a:buFont typeface="Wingdings" pitchFamily="-110" charset="2"/>
              <a:buChar char="ü"/>
            </a:pPr>
            <a:r>
              <a:rPr lang="en-US" sz="2400" dirty="0">
                <a:solidFill>
                  <a:srgbClr val="000090"/>
                </a:solidFill>
              </a:rPr>
              <a:t>Relevant documents</a:t>
            </a:r>
            <a:r>
              <a:rPr lang="en-US" sz="2400" dirty="0" smtClean="0">
                <a:solidFill>
                  <a:srgbClr val="000090"/>
                </a:solidFill>
              </a:rPr>
              <a:t> to be aware of…</a:t>
            </a:r>
          </a:p>
          <a:p>
            <a:pPr>
              <a:spcAft>
                <a:spcPts val="1200"/>
              </a:spcAft>
              <a:buFont typeface="Wingdings" pitchFamily="-110" charset="2"/>
              <a:buChar char="ü"/>
            </a:pPr>
            <a:r>
              <a:rPr lang="en-US" sz="2400" dirty="0" smtClean="0">
                <a:solidFill>
                  <a:srgbClr val="000090"/>
                </a:solidFill>
              </a:rPr>
              <a:t>Reports to be submitted to EACEA</a:t>
            </a:r>
            <a:endParaRPr lang="en-US" sz="2400" dirty="0">
              <a:solidFill>
                <a:srgbClr val="000090"/>
              </a:solidFill>
            </a:endParaRPr>
          </a:p>
          <a:p>
            <a:pPr>
              <a:spcAft>
                <a:spcPts val="1200"/>
              </a:spcAft>
              <a:buFont typeface="Wingdings" pitchFamily="-110" charset="2"/>
              <a:buChar char="ü"/>
            </a:pPr>
            <a:r>
              <a:rPr lang="en-US" sz="2400" dirty="0">
                <a:solidFill>
                  <a:srgbClr val="000090"/>
                </a:solidFill>
              </a:rPr>
              <a:t>Monitoring done by National Tempus Office</a:t>
            </a:r>
          </a:p>
          <a:p>
            <a:pPr>
              <a:spcAft>
                <a:spcPts val="1200"/>
              </a:spcAft>
              <a:buFont typeface="Wingdings" pitchFamily="-110" charset="2"/>
              <a:buChar char="ü"/>
            </a:pPr>
            <a:r>
              <a:rPr lang="en-US" sz="2400" dirty="0">
                <a:solidFill>
                  <a:srgbClr val="000090"/>
                </a:solidFill>
              </a:rPr>
              <a:t>Additional details to be taken care of concerning</a:t>
            </a:r>
            <a:r>
              <a:rPr lang="en-US" sz="2400" dirty="0" smtClean="0">
                <a:solidFill>
                  <a:srgbClr val="000090"/>
                </a:solidFill>
              </a:rPr>
              <a:t>   </a:t>
            </a:r>
            <a:br>
              <a:rPr lang="en-US" sz="2400" dirty="0" smtClean="0">
                <a:solidFill>
                  <a:srgbClr val="000090"/>
                </a:solidFill>
              </a:rPr>
            </a:br>
            <a:r>
              <a:rPr lang="en-US" sz="2400" dirty="0" smtClean="0">
                <a:solidFill>
                  <a:srgbClr val="000090"/>
                </a:solidFill>
              </a:rPr>
              <a:t>   financial </a:t>
            </a:r>
            <a:r>
              <a:rPr lang="en-US" sz="2400" dirty="0">
                <a:solidFill>
                  <a:srgbClr val="000090"/>
                </a:solidFill>
              </a:rPr>
              <a:t>aspects</a:t>
            </a:r>
          </a:p>
          <a:p>
            <a:pPr>
              <a:buFontTx/>
              <a:buChar char="-"/>
            </a:pPr>
            <a:endParaRPr lang="en-US" sz="2400" dirty="0">
              <a:solidFill>
                <a:srgbClr val="000090"/>
              </a:solidFill>
            </a:endParaRPr>
          </a:p>
        </p:txBody>
      </p:sp>
      <p:pic>
        <p:nvPicPr>
          <p:cNvPr id="24579" name="Picture 6"/>
          <p:cNvPicPr>
            <a:picLocks noChangeAspect="1"/>
          </p:cNvPicPr>
          <p:nvPr/>
        </p:nvPicPr>
        <p:blipFill>
          <a:blip r:embed="rId2"/>
          <a:srcRect/>
          <a:stretch>
            <a:fillRect/>
          </a:stretch>
        </p:blipFill>
        <p:spPr bwMode="auto">
          <a:xfrm>
            <a:off x="7391400" y="5867400"/>
            <a:ext cx="1752600" cy="990600"/>
          </a:xfrm>
          <a:prstGeom prst="rect">
            <a:avLst/>
          </a:prstGeom>
          <a:noFill/>
          <a:ln w="9525">
            <a:noFill/>
            <a:miter lim="800000"/>
            <a:headEnd/>
            <a:tailEnd/>
          </a:ln>
        </p:spPr>
      </p:pic>
      <p:pic>
        <p:nvPicPr>
          <p:cNvPr id="24580" name="Picture 6"/>
          <p:cNvPicPr>
            <a:picLocks noChangeAspect="1"/>
          </p:cNvPicPr>
          <p:nvPr/>
        </p:nvPicPr>
        <p:blipFill>
          <a:blip r:embed="rId2"/>
          <a:srcRect/>
          <a:stretch>
            <a:fillRect/>
          </a:stretch>
        </p:blipFill>
        <p:spPr bwMode="auto">
          <a:xfrm>
            <a:off x="6400800" y="5867400"/>
            <a:ext cx="2743200" cy="990600"/>
          </a:xfrm>
          <a:prstGeom prst="rect">
            <a:avLst/>
          </a:prstGeom>
          <a:noFill/>
          <a:ln w="9525">
            <a:noFill/>
            <a:miter lim="800000"/>
            <a:headEnd/>
            <a:tailEnd/>
          </a:ln>
        </p:spPr>
      </p:pic>
      <p:sp>
        <p:nvSpPr>
          <p:cNvPr id="24581" name="Text Box 4"/>
          <p:cNvSpPr txBox="1">
            <a:spLocks noChangeArrowheads="1"/>
          </p:cNvSpPr>
          <p:nvPr/>
        </p:nvSpPr>
        <p:spPr bwMode="auto">
          <a:xfrm>
            <a:off x="3657600" y="6248400"/>
            <a:ext cx="2735263" cy="336550"/>
          </a:xfrm>
          <a:prstGeom prst="rect">
            <a:avLst/>
          </a:prstGeom>
          <a:solidFill>
            <a:srgbClr val="E2B300"/>
          </a:solidFill>
          <a:ln w="9525">
            <a:noFill/>
            <a:miter lim="800000"/>
            <a:headEnd/>
            <a:tailEnd/>
          </a:ln>
        </p:spPr>
        <p:txBody>
          <a:bodyPr>
            <a:prstTxWarp prst="textNoShape">
              <a:avLst/>
            </a:prstTxWarp>
            <a:spAutoFit/>
          </a:bodyPr>
          <a:lstStyle/>
          <a:p>
            <a:pPr>
              <a:spcBef>
                <a:spcPct val="50000"/>
              </a:spcBef>
            </a:pPr>
            <a:r>
              <a:rPr lang="en-GB" sz="1600">
                <a:solidFill>
                  <a:schemeClr val="bg1"/>
                </a:solidFill>
                <a:hlinkClick r:id="rId3"/>
              </a:rPr>
              <a:t>www.tempus.ac.rs</a:t>
            </a:r>
            <a:r>
              <a:rPr lang="en-GB" sz="1600">
                <a:solidFill>
                  <a:schemeClr val="bg1"/>
                </a:solidFill>
              </a:rPr>
              <a:t> </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4"/>
          <p:cNvSpPr txBox="1">
            <a:spLocks noChangeArrowheads="1"/>
          </p:cNvSpPr>
          <p:nvPr/>
        </p:nvSpPr>
        <p:spPr bwMode="auto">
          <a:xfrm>
            <a:off x="3810000" y="6324600"/>
            <a:ext cx="2735263" cy="336550"/>
          </a:xfrm>
          <a:prstGeom prst="rect">
            <a:avLst/>
          </a:prstGeom>
          <a:solidFill>
            <a:srgbClr val="E2B300"/>
          </a:solidFill>
          <a:ln w="9525">
            <a:noFill/>
            <a:miter lim="800000"/>
            <a:headEnd/>
            <a:tailEnd/>
          </a:ln>
        </p:spPr>
        <p:txBody>
          <a:bodyPr>
            <a:prstTxWarp prst="textNoShape">
              <a:avLst/>
            </a:prstTxWarp>
            <a:spAutoFit/>
          </a:bodyPr>
          <a:lstStyle/>
          <a:p>
            <a:pPr>
              <a:spcBef>
                <a:spcPct val="50000"/>
              </a:spcBef>
            </a:pPr>
            <a:r>
              <a:rPr lang="en-GB" sz="1600" dirty="0">
                <a:solidFill>
                  <a:schemeClr val="bg1"/>
                </a:solidFill>
                <a:hlinkClick r:id="rId2"/>
              </a:rPr>
              <a:t>www.tempus.ac.rs</a:t>
            </a:r>
            <a:r>
              <a:rPr lang="en-GB" sz="1600" dirty="0">
                <a:solidFill>
                  <a:schemeClr val="bg1"/>
                </a:solidFill>
              </a:rPr>
              <a:t> </a:t>
            </a:r>
          </a:p>
        </p:txBody>
      </p:sp>
      <p:sp>
        <p:nvSpPr>
          <p:cNvPr id="25603" name="TextBox 3"/>
          <p:cNvSpPr txBox="1">
            <a:spLocks noChangeArrowheads="1"/>
          </p:cNvSpPr>
          <p:nvPr/>
        </p:nvSpPr>
        <p:spPr bwMode="auto">
          <a:xfrm>
            <a:off x="228600" y="0"/>
            <a:ext cx="8915400" cy="6001644"/>
          </a:xfrm>
          <a:prstGeom prst="rect">
            <a:avLst/>
          </a:prstGeom>
          <a:noFill/>
          <a:ln w="9525">
            <a:noFill/>
            <a:miter lim="800000"/>
            <a:headEnd/>
            <a:tailEnd/>
          </a:ln>
        </p:spPr>
        <p:txBody>
          <a:bodyPr>
            <a:prstTxWarp prst="textNoShape">
              <a:avLst/>
            </a:prstTxWarp>
            <a:spAutoFit/>
          </a:bodyPr>
          <a:lstStyle/>
          <a:p>
            <a:r>
              <a:rPr lang="en-US" sz="2400" dirty="0">
                <a:solidFill>
                  <a:srgbClr val="C00000"/>
                </a:solidFill>
              </a:rPr>
              <a:t>Elements of good management in Tempus projects:</a:t>
            </a:r>
          </a:p>
          <a:p>
            <a:endParaRPr lang="en-US" dirty="0">
              <a:solidFill>
                <a:srgbClr val="2046A5"/>
              </a:solidFill>
            </a:endParaRPr>
          </a:p>
          <a:p>
            <a:pPr>
              <a:buFont typeface="Wingdings" pitchFamily="-110" charset="2"/>
              <a:buChar char="v"/>
            </a:pPr>
            <a:r>
              <a:rPr lang="en-US" dirty="0">
                <a:solidFill>
                  <a:srgbClr val="2046A5"/>
                </a:solidFill>
              </a:rPr>
              <a:t> </a:t>
            </a:r>
            <a:r>
              <a:rPr lang="en-US" dirty="0">
                <a:solidFill>
                  <a:srgbClr val="000090"/>
                </a:solidFill>
              </a:rPr>
              <a:t>Awareness of Tempus rules </a:t>
            </a:r>
          </a:p>
          <a:p>
            <a:endParaRPr lang="en-US" dirty="0">
              <a:solidFill>
                <a:srgbClr val="000090"/>
              </a:solidFill>
            </a:endParaRPr>
          </a:p>
          <a:p>
            <a:pPr>
              <a:buFont typeface="Wingdings" pitchFamily="-110" charset="2"/>
              <a:buChar char="v"/>
            </a:pPr>
            <a:r>
              <a:rPr lang="en-US" dirty="0">
                <a:solidFill>
                  <a:srgbClr val="000090"/>
                </a:solidFill>
              </a:rPr>
              <a:t> Good planning</a:t>
            </a:r>
          </a:p>
          <a:p>
            <a:endParaRPr lang="en-US" dirty="0">
              <a:solidFill>
                <a:srgbClr val="000090"/>
              </a:solidFill>
            </a:endParaRPr>
          </a:p>
          <a:p>
            <a:pPr>
              <a:buFont typeface="Wingdings" pitchFamily="-110" charset="2"/>
              <a:buChar char="v"/>
            </a:pPr>
            <a:r>
              <a:rPr lang="en-US" dirty="0">
                <a:solidFill>
                  <a:srgbClr val="000090"/>
                </a:solidFill>
              </a:rPr>
              <a:t> Clear division/delegation of tasks and responsibilities</a:t>
            </a:r>
          </a:p>
          <a:p>
            <a:endParaRPr lang="en-US" dirty="0">
              <a:solidFill>
                <a:srgbClr val="000090"/>
              </a:solidFill>
            </a:endParaRPr>
          </a:p>
          <a:p>
            <a:pPr>
              <a:buFont typeface="Wingdings" pitchFamily="-110" charset="2"/>
              <a:buChar char="v"/>
            </a:pPr>
            <a:r>
              <a:rPr lang="en-US" dirty="0">
                <a:solidFill>
                  <a:srgbClr val="000090"/>
                </a:solidFill>
              </a:rPr>
              <a:t> Project teams at each of partner institutions consisting of managing,          </a:t>
            </a:r>
            <a:br>
              <a:rPr lang="en-US" dirty="0">
                <a:solidFill>
                  <a:srgbClr val="000090"/>
                </a:solidFill>
              </a:rPr>
            </a:br>
            <a:r>
              <a:rPr lang="en-US" dirty="0">
                <a:solidFill>
                  <a:srgbClr val="000090"/>
                </a:solidFill>
              </a:rPr>
              <a:t>   </a:t>
            </a:r>
            <a:r>
              <a:rPr lang="en-US" dirty="0" smtClean="0">
                <a:solidFill>
                  <a:srgbClr val="000090"/>
                </a:solidFill>
              </a:rPr>
              <a:t> teaching</a:t>
            </a:r>
            <a:r>
              <a:rPr lang="en-US" dirty="0">
                <a:solidFill>
                  <a:srgbClr val="000090"/>
                </a:solidFill>
              </a:rPr>
              <a:t>, administrative and technical staff)</a:t>
            </a:r>
            <a:br>
              <a:rPr lang="en-US" dirty="0">
                <a:solidFill>
                  <a:srgbClr val="000090"/>
                </a:solidFill>
              </a:rPr>
            </a:br>
            <a:endParaRPr lang="en-US" dirty="0">
              <a:solidFill>
                <a:srgbClr val="000090"/>
              </a:solidFill>
            </a:endParaRPr>
          </a:p>
          <a:p>
            <a:pPr>
              <a:buFont typeface="Wingdings" pitchFamily="-110" charset="2"/>
              <a:buChar char="v"/>
            </a:pPr>
            <a:r>
              <a:rPr lang="en-US" dirty="0">
                <a:solidFill>
                  <a:srgbClr val="000090"/>
                </a:solidFill>
              </a:rPr>
              <a:t> Transparent decision-making procedures</a:t>
            </a:r>
          </a:p>
          <a:p>
            <a:endParaRPr lang="en-US" dirty="0">
              <a:solidFill>
                <a:srgbClr val="000090"/>
              </a:solidFill>
            </a:endParaRPr>
          </a:p>
          <a:p>
            <a:pPr>
              <a:buFont typeface="Wingdings" pitchFamily="-110" charset="2"/>
              <a:buChar char="v"/>
            </a:pPr>
            <a:r>
              <a:rPr lang="en-US" dirty="0">
                <a:solidFill>
                  <a:srgbClr val="000090"/>
                </a:solidFill>
              </a:rPr>
              <a:t> Communication &amp; continuous self-evaluation</a:t>
            </a:r>
          </a:p>
          <a:p>
            <a:pPr>
              <a:buFont typeface="Wingdings" pitchFamily="-110" charset="2"/>
              <a:buChar char="v"/>
            </a:pPr>
            <a:endParaRPr lang="en-US" dirty="0">
              <a:solidFill>
                <a:srgbClr val="000090"/>
              </a:solidFill>
            </a:endParaRPr>
          </a:p>
          <a:p>
            <a:pPr>
              <a:buFont typeface="Wingdings" pitchFamily="-110" charset="2"/>
              <a:buChar char="v"/>
            </a:pPr>
            <a:r>
              <a:rPr lang="en-US" dirty="0">
                <a:solidFill>
                  <a:srgbClr val="000090"/>
                </a:solidFill>
              </a:rPr>
              <a:t> Support of institutional authorities</a:t>
            </a:r>
          </a:p>
          <a:p>
            <a:endParaRPr lang="en-US" dirty="0">
              <a:solidFill>
                <a:srgbClr val="000090"/>
              </a:solidFill>
            </a:endParaRPr>
          </a:p>
          <a:p>
            <a:pPr>
              <a:buFont typeface="Wingdings" pitchFamily="-110" charset="2"/>
              <a:buChar char="v"/>
            </a:pPr>
            <a:r>
              <a:rPr lang="en-US" dirty="0">
                <a:solidFill>
                  <a:srgbClr val="000090"/>
                </a:solidFill>
              </a:rPr>
              <a:t> A problem-solving approach</a:t>
            </a:r>
          </a:p>
          <a:p>
            <a:endParaRPr lang="en-US" dirty="0">
              <a:solidFill>
                <a:srgbClr val="000090"/>
              </a:solidFill>
            </a:endParaRPr>
          </a:p>
          <a:p>
            <a:pPr>
              <a:buFont typeface="Wingdings" pitchFamily="-110" charset="2"/>
              <a:buChar char="v"/>
            </a:pPr>
            <a:r>
              <a:rPr lang="en-US" dirty="0">
                <a:solidFill>
                  <a:srgbClr val="000090"/>
                </a:solidFill>
              </a:rPr>
              <a:t> Appropriate dissemination of project results</a:t>
            </a:r>
          </a:p>
          <a:p>
            <a:endParaRPr lang="en-US" dirty="0">
              <a:solidFill>
                <a:srgbClr val="2046A5"/>
              </a:solidFill>
            </a:endParaRPr>
          </a:p>
        </p:txBody>
      </p:sp>
      <p:pic>
        <p:nvPicPr>
          <p:cNvPr id="25604" name="Picture 6"/>
          <p:cNvPicPr>
            <a:picLocks noChangeAspect="1"/>
          </p:cNvPicPr>
          <p:nvPr/>
        </p:nvPicPr>
        <p:blipFill>
          <a:blip r:embed="rId3"/>
          <a:srcRect/>
          <a:stretch>
            <a:fillRect/>
          </a:stretch>
        </p:blipFill>
        <p:spPr bwMode="auto">
          <a:xfrm>
            <a:off x="6586538" y="5867400"/>
            <a:ext cx="2557462" cy="990600"/>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4"/>
          <p:cNvSpPr txBox="1">
            <a:spLocks noChangeArrowheads="1"/>
          </p:cNvSpPr>
          <p:nvPr/>
        </p:nvSpPr>
        <p:spPr bwMode="auto">
          <a:xfrm>
            <a:off x="3810000" y="6172200"/>
            <a:ext cx="2735263" cy="336550"/>
          </a:xfrm>
          <a:prstGeom prst="rect">
            <a:avLst/>
          </a:prstGeom>
          <a:solidFill>
            <a:srgbClr val="E2B300"/>
          </a:solidFill>
          <a:ln w="9525">
            <a:noFill/>
            <a:miter lim="800000"/>
            <a:headEnd/>
            <a:tailEnd/>
          </a:ln>
        </p:spPr>
        <p:txBody>
          <a:bodyPr>
            <a:prstTxWarp prst="textNoShape">
              <a:avLst/>
            </a:prstTxWarp>
            <a:spAutoFit/>
          </a:bodyPr>
          <a:lstStyle/>
          <a:p>
            <a:pPr>
              <a:spcBef>
                <a:spcPct val="50000"/>
              </a:spcBef>
            </a:pPr>
            <a:r>
              <a:rPr lang="en-GB" sz="1600">
                <a:solidFill>
                  <a:schemeClr val="bg1"/>
                </a:solidFill>
                <a:hlinkClick r:id="rId2"/>
              </a:rPr>
              <a:t>www.tempus.ac.rs</a:t>
            </a:r>
            <a:r>
              <a:rPr lang="en-GB" sz="1600">
                <a:solidFill>
                  <a:schemeClr val="bg1"/>
                </a:solidFill>
              </a:rPr>
              <a:t> </a:t>
            </a:r>
          </a:p>
        </p:txBody>
      </p:sp>
      <p:sp>
        <p:nvSpPr>
          <p:cNvPr id="26627" name="TextBox 2"/>
          <p:cNvSpPr txBox="1">
            <a:spLocks noChangeArrowheads="1"/>
          </p:cNvSpPr>
          <p:nvPr/>
        </p:nvSpPr>
        <p:spPr bwMode="auto">
          <a:xfrm>
            <a:off x="228600" y="0"/>
            <a:ext cx="8610600" cy="5724645"/>
          </a:xfrm>
          <a:prstGeom prst="rect">
            <a:avLst/>
          </a:prstGeom>
          <a:noFill/>
          <a:ln w="9525">
            <a:noFill/>
            <a:miter lim="800000"/>
            <a:headEnd/>
            <a:tailEnd/>
          </a:ln>
        </p:spPr>
        <p:txBody>
          <a:bodyPr wrap="square">
            <a:prstTxWarp prst="textNoShape">
              <a:avLst/>
            </a:prstTxWarp>
            <a:spAutoFit/>
          </a:bodyPr>
          <a:lstStyle/>
          <a:p>
            <a:r>
              <a:rPr lang="en-US" sz="2000" dirty="0">
                <a:solidFill>
                  <a:srgbClr val="C00000"/>
                </a:solidFill>
              </a:rPr>
              <a:t>Relevant documentation that all partners should be aware </a:t>
            </a:r>
            <a:r>
              <a:rPr lang="en-US" sz="2000" dirty="0" smtClean="0">
                <a:solidFill>
                  <a:srgbClr val="C00000"/>
                </a:solidFill>
              </a:rPr>
              <a:t>of (1):  </a:t>
            </a:r>
            <a:endParaRPr lang="en-US" sz="2000" dirty="0">
              <a:solidFill>
                <a:srgbClr val="2D2D8A"/>
              </a:solidFill>
            </a:endParaRPr>
          </a:p>
          <a:p>
            <a:endParaRPr lang="en-US" dirty="0">
              <a:solidFill>
                <a:srgbClr val="2046A5"/>
              </a:solidFill>
            </a:endParaRPr>
          </a:p>
          <a:p>
            <a:pPr marL="342900" indent="-342900">
              <a:buFont typeface="+mj-lt"/>
              <a:buAutoNum type="arabicPeriod"/>
            </a:pPr>
            <a:r>
              <a:rPr lang="en-US" dirty="0">
                <a:solidFill>
                  <a:srgbClr val="2046A5"/>
                </a:solidFill>
              </a:rPr>
              <a:t> </a:t>
            </a:r>
            <a:r>
              <a:rPr lang="en-US" dirty="0">
                <a:solidFill>
                  <a:srgbClr val="000090"/>
                </a:solidFill>
              </a:rPr>
              <a:t>Full text of the project proposal</a:t>
            </a:r>
            <a:r>
              <a:rPr lang="en-US" dirty="0" smtClean="0">
                <a:solidFill>
                  <a:srgbClr val="000090"/>
                </a:solidFill>
              </a:rPr>
              <a:t> (</a:t>
            </a:r>
            <a:r>
              <a:rPr lang="en-US" dirty="0">
                <a:solidFill>
                  <a:srgbClr val="000090"/>
                </a:solidFill>
              </a:rPr>
              <a:t>including budgetary allocations)</a:t>
            </a:r>
          </a:p>
          <a:p>
            <a:pPr marL="342900" indent="-342900">
              <a:buFont typeface="+mj-lt"/>
              <a:buAutoNum type="arabicPeriod"/>
            </a:pPr>
            <a:endParaRPr lang="en-US" dirty="0">
              <a:solidFill>
                <a:srgbClr val="000090"/>
              </a:solidFill>
            </a:endParaRPr>
          </a:p>
          <a:p>
            <a:pPr marL="342900" indent="-342900">
              <a:buFont typeface="+mj-lt"/>
              <a:buAutoNum type="arabicPeriod"/>
            </a:pPr>
            <a:r>
              <a:rPr lang="en-US" dirty="0">
                <a:solidFill>
                  <a:srgbClr val="000090"/>
                </a:solidFill>
              </a:rPr>
              <a:t>Text of the Grant Agreement and all its annexes</a:t>
            </a:r>
          </a:p>
          <a:p>
            <a:pPr marL="342900" indent="-342900">
              <a:buFont typeface="+mj-lt"/>
              <a:buAutoNum type="arabicPeriod"/>
            </a:pPr>
            <a:endParaRPr lang="en-US" dirty="0">
              <a:solidFill>
                <a:srgbClr val="000090"/>
              </a:solidFill>
            </a:endParaRPr>
          </a:p>
          <a:p>
            <a:pPr marL="342900" indent="-342900">
              <a:buFont typeface="+mj-lt"/>
              <a:buAutoNum type="arabicPeriod"/>
            </a:pPr>
            <a:r>
              <a:rPr lang="en-US" dirty="0">
                <a:solidFill>
                  <a:srgbClr val="000090"/>
                </a:solidFill>
              </a:rPr>
              <a:t> Guidelines for the Use of the Grant for projects 2013</a:t>
            </a:r>
          </a:p>
          <a:p>
            <a:pPr marL="342900" indent="-342900">
              <a:buFont typeface="+mj-lt"/>
              <a:buAutoNum type="arabicPeriod"/>
            </a:pPr>
            <a:endParaRPr lang="en-US" dirty="0">
              <a:solidFill>
                <a:srgbClr val="000090"/>
              </a:solidFill>
            </a:endParaRPr>
          </a:p>
          <a:p>
            <a:pPr marL="342900" indent="-342900">
              <a:buFont typeface="+mj-lt"/>
              <a:buAutoNum type="arabicPeriod"/>
            </a:pPr>
            <a:r>
              <a:rPr lang="en-US" dirty="0">
                <a:solidFill>
                  <a:srgbClr val="000090"/>
                </a:solidFill>
              </a:rPr>
              <a:t> Frequently asked questions for projects 2013</a:t>
            </a:r>
            <a:endParaRPr lang="en-US" dirty="0" smtClean="0">
              <a:solidFill>
                <a:srgbClr val="000090"/>
              </a:solidFill>
            </a:endParaRPr>
          </a:p>
          <a:p>
            <a:pPr marL="342900" indent="-342900"/>
            <a:endParaRPr lang="en-US" dirty="0" smtClean="0">
              <a:solidFill>
                <a:srgbClr val="000090"/>
              </a:solidFill>
            </a:endParaRPr>
          </a:p>
          <a:p>
            <a:pPr marL="342900" indent="-342900">
              <a:buFont typeface="+mj-lt"/>
              <a:buAutoNum type="arabicPeriod"/>
            </a:pPr>
            <a:r>
              <a:rPr lang="en-US" dirty="0">
                <a:solidFill>
                  <a:srgbClr val="000090"/>
                </a:solidFill>
              </a:rPr>
              <a:t> Staff Convention + time-sheets to be attached to each Staff Convention</a:t>
            </a:r>
          </a:p>
          <a:p>
            <a:pPr marL="342900" indent="-342900">
              <a:buFont typeface="+mj-lt"/>
              <a:buAutoNum type="arabicPeriod"/>
            </a:pPr>
            <a:r>
              <a:rPr lang="en-US" dirty="0">
                <a:solidFill>
                  <a:srgbClr val="000090"/>
                </a:solidFill>
              </a:rPr>
              <a:t> Individual Mobility Report forms</a:t>
            </a:r>
            <a:r>
              <a:rPr lang="en-US" dirty="0" smtClean="0">
                <a:solidFill>
                  <a:srgbClr val="000090"/>
                </a:solidFill>
              </a:rPr>
              <a:t> (Referent max </a:t>
            </a:r>
            <a:r>
              <a:rPr lang="en-US" dirty="0">
                <a:solidFill>
                  <a:srgbClr val="000090"/>
                </a:solidFill>
              </a:rPr>
              <a:t>daily rates for Staff Costs and</a:t>
            </a:r>
            <a:r>
              <a:rPr lang="en-US" dirty="0" smtClean="0">
                <a:solidFill>
                  <a:srgbClr val="000090"/>
                </a:solidFill>
              </a:rPr>
              <a:t> Costs </a:t>
            </a:r>
            <a:r>
              <a:rPr lang="en-US" dirty="0">
                <a:solidFill>
                  <a:srgbClr val="000090"/>
                </a:solidFill>
              </a:rPr>
              <a:t>of Stay)</a:t>
            </a:r>
          </a:p>
          <a:p>
            <a:endParaRPr lang="en-US" dirty="0">
              <a:solidFill>
                <a:srgbClr val="2046A5"/>
              </a:solidFill>
            </a:endParaRPr>
          </a:p>
          <a:p>
            <a:pPr>
              <a:buFont typeface="Wingdings" pitchFamily="-110" charset="2"/>
              <a:buChar char="v"/>
            </a:pPr>
            <a:r>
              <a:rPr lang="en-US" sz="2000" dirty="0">
                <a:solidFill>
                  <a:srgbClr val="008000"/>
                </a:solidFill>
              </a:rPr>
              <a:t> EACEA web-</a:t>
            </a:r>
            <a:r>
              <a:rPr lang="en-US" sz="2000" dirty="0" smtClean="0">
                <a:solidFill>
                  <a:srgbClr val="008000"/>
                </a:solidFill>
              </a:rPr>
              <a:t>page (2-6):  </a:t>
            </a:r>
            <a:r>
              <a:rPr lang="en-US" sz="1600" b="0" dirty="0">
                <a:solidFill>
                  <a:srgbClr val="008000"/>
                </a:solidFill>
                <a:hlinkClick r:id="rId3"/>
              </a:rPr>
              <a:t>http://eacea.ec.europa.eu/tempus/beneficiaries/</a:t>
            </a:r>
            <a:r>
              <a:rPr lang="en-US" sz="1600" b="0" dirty="0" smtClean="0">
                <a:solidFill>
                  <a:srgbClr val="008000"/>
                </a:solidFill>
                <a:hlinkClick r:id="rId3"/>
              </a:rPr>
              <a:t>beneficiaries_tempus4_2013_en.php</a:t>
            </a:r>
            <a:endParaRPr lang="en-US" sz="1600" b="0" dirty="0" smtClean="0">
              <a:solidFill>
                <a:srgbClr val="008000"/>
              </a:solidFill>
            </a:endParaRPr>
          </a:p>
          <a:p>
            <a:pPr>
              <a:buFont typeface="Wingdings" pitchFamily="-110" charset="2"/>
              <a:buChar char="v"/>
            </a:pPr>
            <a:endParaRPr lang="en-US" sz="1600" b="0" dirty="0" smtClean="0">
              <a:solidFill>
                <a:srgbClr val="008000"/>
              </a:solidFill>
            </a:endParaRPr>
          </a:p>
          <a:p>
            <a:pPr>
              <a:buFont typeface="Wingdings" pitchFamily="-110" charset="2"/>
              <a:buChar char="v"/>
            </a:pPr>
            <a:r>
              <a:rPr lang="en-US" sz="2000" dirty="0" smtClean="0">
                <a:solidFill>
                  <a:srgbClr val="008000"/>
                </a:solidFill>
              </a:rPr>
              <a:t>Frequently </a:t>
            </a:r>
            <a:r>
              <a:rPr lang="en-US" sz="2000" dirty="0">
                <a:solidFill>
                  <a:srgbClr val="008000"/>
                </a:solidFill>
              </a:rPr>
              <a:t>asked questions in Serbian:</a:t>
            </a:r>
          </a:p>
          <a:p>
            <a:r>
              <a:rPr lang="en-US" sz="1600" b="0" dirty="0" err="1">
                <a:solidFill>
                  <a:srgbClr val="008000"/>
                </a:solidFill>
              </a:rPr>
              <a:t>http://www.tempus.ac.rs/sr/home/tempus-projekti-u-srbiji/cesto-postavljana-pitanja/#sprovodjenje-projekata</a:t>
            </a:r>
            <a:r>
              <a:rPr lang="en-US" sz="1600" b="0" dirty="0">
                <a:solidFill>
                  <a:srgbClr val="008000"/>
                </a:solidFill>
              </a:rPr>
              <a:t>  </a:t>
            </a:r>
          </a:p>
        </p:txBody>
      </p:sp>
      <p:pic>
        <p:nvPicPr>
          <p:cNvPr id="26628" name="Picture 6"/>
          <p:cNvPicPr>
            <a:picLocks noChangeAspect="1"/>
          </p:cNvPicPr>
          <p:nvPr/>
        </p:nvPicPr>
        <p:blipFill>
          <a:blip r:embed="rId4"/>
          <a:srcRect/>
          <a:stretch>
            <a:fillRect/>
          </a:stretch>
        </p:blipFill>
        <p:spPr bwMode="auto">
          <a:xfrm>
            <a:off x="6586538" y="5867400"/>
            <a:ext cx="2557462" cy="990600"/>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4"/>
          <p:cNvSpPr txBox="1">
            <a:spLocks noChangeArrowheads="1"/>
          </p:cNvSpPr>
          <p:nvPr/>
        </p:nvSpPr>
        <p:spPr bwMode="auto">
          <a:xfrm>
            <a:off x="5076825" y="6237288"/>
            <a:ext cx="2735263" cy="336550"/>
          </a:xfrm>
          <a:prstGeom prst="rect">
            <a:avLst/>
          </a:prstGeom>
          <a:solidFill>
            <a:srgbClr val="E2B300"/>
          </a:solidFill>
          <a:ln w="9525">
            <a:noFill/>
            <a:miter lim="800000"/>
            <a:headEnd/>
            <a:tailEnd/>
          </a:ln>
        </p:spPr>
        <p:txBody>
          <a:bodyPr>
            <a:prstTxWarp prst="textNoShape">
              <a:avLst/>
            </a:prstTxWarp>
            <a:spAutoFit/>
          </a:bodyPr>
          <a:lstStyle/>
          <a:p>
            <a:pPr>
              <a:spcBef>
                <a:spcPct val="50000"/>
              </a:spcBef>
            </a:pPr>
            <a:r>
              <a:rPr lang="en-GB" sz="1600">
                <a:solidFill>
                  <a:schemeClr val="bg1"/>
                </a:solidFill>
                <a:hlinkClick r:id="rId2"/>
              </a:rPr>
              <a:t>www.tempus.ac.rs</a:t>
            </a:r>
            <a:r>
              <a:rPr lang="en-GB" sz="1600">
                <a:solidFill>
                  <a:schemeClr val="bg1"/>
                </a:solidFill>
              </a:rPr>
              <a:t> </a:t>
            </a:r>
          </a:p>
        </p:txBody>
      </p:sp>
      <p:sp>
        <p:nvSpPr>
          <p:cNvPr id="27651" name="Rectangle 5"/>
          <p:cNvSpPr>
            <a:spLocks noChangeArrowheads="1"/>
          </p:cNvSpPr>
          <p:nvPr/>
        </p:nvSpPr>
        <p:spPr bwMode="auto">
          <a:xfrm>
            <a:off x="304800" y="228600"/>
            <a:ext cx="8839200" cy="5232202"/>
          </a:xfrm>
          <a:prstGeom prst="rect">
            <a:avLst/>
          </a:prstGeom>
          <a:noFill/>
          <a:ln w="9525">
            <a:noFill/>
            <a:miter lim="800000"/>
            <a:headEnd/>
            <a:tailEnd/>
          </a:ln>
        </p:spPr>
        <p:txBody>
          <a:bodyPr wrap="square">
            <a:prstTxWarp prst="textNoShape">
              <a:avLst/>
            </a:prstTxWarp>
            <a:spAutoFit/>
          </a:bodyPr>
          <a:lstStyle/>
          <a:p>
            <a:pPr>
              <a:defRPr/>
            </a:pPr>
            <a:r>
              <a:rPr lang="en-US" sz="2800" dirty="0">
                <a:solidFill>
                  <a:srgbClr val="C00000"/>
                </a:solidFill>
              </a:rPr>
              <a:t>Relevant documentation that all partners should be aware </a:t>
            </a:r>
            <a:r>
              <a:rPr lang="en-US" sz="2800" dirty="0" smtClean="0">
                <a:solidFill>
                  <a:srgbClr val="C00000"/>
                </a:solidFill>
              </a:rPr>
              <a:t>of (2):</a:t>
            </a:r>
          </a:p>
          <a:p>
            <a:pPr>
              <a:defRPr/>
            </a:pPr>
            <a:endParaRPr lang="en-US" dirty="0" smtClean="0">
              <a:solidFill>
                <a:srgbClr val="C00000"/>
              </a:solidFill>
              <a:latin typeface="Arial" charset="0"/>
              <a:ea typeface="Arial" charset="0"/>
              <a:cs typeface="Arial" charset="0"/>
            </a:endParaRPr>
          </a:p>
          <a:p>
            <a:pPr>
              <a:defRPr/>
            </a:pPr>
            <a:r>
              <a:rPr lang="en-US" sz="2000" dirty="0" smtClean="0">
                <a:solidFill>
                  <a:srgbClr val="000090"/>
                </a:solidFill>
                <a:latin typeface="Arial" charset="0"/>
                <a:ea typeface="Arial" charset="0"/>
                <a:cs typeface="Arial" charset="0"/>
              </a:rPr>
              <a:t>Management </a:t>
            </a:r>
            <a:r>
              <a:rPr lang="en-US" sz="2000" dirty="0" smtClean="0">
                <a:solidFill>
                  <a:srgbClr val="2D2D8A"/>
                </a:solidFill>
                <a:latin typeface="Arial" charset="0"/>
                <a:ea typeface="Arial" charset="0"/>
                <a:cs typeface="Arial" charset="0"/>
              </a:rPr>
              <a:t>is </a:t>
            </a:r>
            <a:r>
              <a:rPr lang="en-US" sz="2000" dirty="0">
                <a:solidFill>
                  <a:srgbClr val="2D2D8A"/>
                </a:solidFill>
                <a:latin typeface="Arial" charset="0"/>
                <a:ea typeface="Arial" charset="0"/>
                <a:cs typeface="Arial" charset="0"/>
              </a:rPr>
              <a:t>based on Grant agreement and other previously presented relevant documents, as well as on </a:t>
            </a:r>
            <a:r>
              <a:rPr lang="en-US" sz="2000" dirty="0">
                <a:solidFill>
                  <a:srgbClr val="C00000"/>
                </a:solidFill>
                <a:latin typeface="Arial" charset="0"/>
                <a:ea typeface="Arial" charset="0"/>
                <a:cs typeface="Arial" charset="0"/>
              </a:rPr>
              <a:t>partnership agreements</a:t>
            </a:r>
            <a:r>
              <a:rPr lang="en-US" sz="2000" dirty="0">
                <a:solidFill>
                  <a:srgbClr val="2D2D8A"/>
                </a:solidFill>
                <a:latin typeface="Arial" charset="0"/>
                <a:ea typeface="Arial" charset="0"/>
                <a:cs typeface="Arial" charset="0"/>
              </a:rPr>
              <a:t> </a:t>
            </a:r>
            <a:r>
              <a:rPr lang="en-US" sz="2000" dirty="0" err="1">
                <a:solidFill>
                  <a:srgbClr val="2D2D8A"/>
                </a:solidFill>
                <a:latin typeface="Arial" charset="0"/>
                <a:ea typeface="Arial" charset="0"/>
                <a:cs typeface="Arial" charset="0"/>
              </a:rPr>
              <a:t>grantholder</a:t>
            </a:r>
            <a:r>
              <a:rPr lang="en-US" sz="2000" dirty="0">
                <a:solidFill>
                  <a:srgbClr val="2D2D8A"/>
                </a:solidFill>
                <a:latin typeface="Arial" charset="0"/>
                <a:ea typeface="Arial" charset="0"/>
                <a:cs typeface="Arial" charset="0"/>
              </a:rPr>
              <a:t> institution is signing with all partners in the </a:t>
            </a:r>
            <a:r>
              <a:rPr lang="en-US" sz="2000" dirty="0" smtClean="0">
                <a:solidFill>
                  <a:srgbClr val="2D2D8A"/>
                </a:solidFill>
                <a:latin typeface="Arial" charset="0"/>
                <a:ea typeface="Arial" charset="0"/>
                <a:cs typeface="Arial" charset="0"/>
              </a:rPr>
              <a:t>project</a:t>
            </a:r>
          </a:p>
          <a:p>
            <a:pPr>
              <a:defRPr/>
            </a:pPr>
            <a:endParaRPr lang="en-US" sz="2000" dirty="0" smtClean="0">
              <a:solidFill>
                <a:srgbClr val="2D2D8A"/>
              </a:solidFill>
              <a:latin typeface="Arial" charset="0"/>
              <a:ea typeface="Arial" charset="0"/>
              <a:cs typeface="Arial" charset="0"/>
            </a:endParaRPr>
          </a:p>
          <a:p>
            <a:pPr>
              <a:defRPr/>
            </a:pPr>
            <a:endParaRPr lang="en-US" sz="2000" dirty="0" smtClean="0">
              <a:solidFill>
                <a:srgbClr val="2D2D8A"/>
              </a:solidFill>
              <a:latin typeface="Arial" charset="0"/>
              <a:ea typeface="Arial" charset="0"/>
              <a:cs typeface="Arial" charset="0"/>
            </a:endParaRPr>
          </a:p>
          <a:p>
            <a:pPr>
              <a:defRPr/>
            </a:pPr>
            <a:r>
              <a:rPr lang="en-US" sz="2000" i="1" dirty="0" smtClean="0">
                <a:solidFill>
                  <a:srgbClr val="C00000"/>
                </a:solidFill>
                <a:latin typeface="Arial" charset="0"/>
                <a:ea typeface="Arial" charset="0"/>
                <a:cs typeface="Arial" charset="0"/>
              </a:rPr>
              <a:t>Example </a:t>
            </a:r>
            <a:r>
              <a:rPr lang="en-US" sz="2000" i="1" dirty="0">
                <a:solidFill>
                  <a:srgbClr val="C00000"/>
                </a:solidFill>
                <a:latin typeface="Arial" charset="0"/>
                <a:ea typeface="Arial" charset="0"/>
                <a:cs typeface="Arial" charset="0"/>
              </a:rPr>
              <a:t>of Tempus partnership agreement </a:t>
            </a:r>
            <a:r>
              <a:rPr lang="en-US" sz="2000" i="1" dirty="0">
                <a:solidFill>
                  <a:srgbClr val="445290"/>
                </a:solidFill>
                <a:latin typeface="Arial" charset="0"/>
                <a:ea typeface="Arial" charset="0"/>
                <a:cs typeface="Arial" charset="0"/>
              </a:rPr>
              <a:t>to be </a:t>
            </a:r>
            <a:r>
              <a:rPr lang="en-US" sz="2000" i="1" dirty="0">
                <a:solidFill>
                  <a:srgbClr val="2D2D8A"/>
                </a:solidFill>
                <a:latin typeface="Arial" charset="0"/>
                <a:ea typeface="Arial" charset="0"/>
                <a:cs typeface="Arial" charset="0"/>
              </a:rPr>
              <a:t>presented at the meeting in Brussels</a:t>
            </a:r>
          </a:p>
          <a:p>
            <a:pPr marL="742950" lvl="1" indent="-285750">
              <a:defRPr/>
            </a:pPr>
            <a:r>
              <a:rPr lang="en-US" sz="2000" i="1" dirty="0">
                <a:solidFill>
                  <a:srgbClr val="2D2D8A"/>
                </a:solidFill>
                <a:latin typeface="Arial" charset="0"/>
                <a:ea typeface="Arial" charset="0"/>
                <a:cs typeface="Arial" charset="0"/>
              </a:rPr>
              <a:t> </a:t>
            </a:r>
            <a:endParaRPr lang="en-US" sz="2000" i="1" dirty="0" smtClean="0">
              <a:solidFill>
                <a:srgbClr val="2D2D8A"/>
              </a:solidFill>
              <a:latin typeface="Arial" charset="0"/>
              <a:ea typeface="Arial" charset="0"/>
              <a:cs typeface="Arial" charset="0"/>
            </a:endParaRPr>
          </a:p>
          <a:p>
            <a:pPr>
              <a:defRPr/>
            </a:pPr>
            <a:endParaRPr lang="en-US" sz="2000" dirty="0" smtClean="0">
              <a:solidFill>
                <a:srgbClr val="2D2D8A"/>
              </a:solidFill>
              <a:latin typeface="Arial" charset="0"/>
              <a:ea typeface="Arial" charset="0"/>
              <a:cs typeface="Arial" charset="0"/>
            </a:endParaRPr>
          </a:p>
          <a:p>
            <a:pPr>
              <a:defRPr/>
            </a:pPr>
            <a:r>
              <a:rPr lang="en-US" sz="2000" i="1" dirty="0">
                <a:solidFill>
                  <a:srgbClr val="008000"/>
                </a:solidFill>
                <a:latin typeface="Arial" charset="0"/>
                <a:ea typeface="Arial" charset="0"/>
                <a:cs typeface="Arial" charset="0"/>
              </a:rPr>
              <a:t>Bank Account</a:t>
            </a:r>
          </a:p>
          <a:p>
            <a:pPr>
              <a:defRPr/>
            </a:pPr>
            <a:r>
              <a:rPr lang="en-US" sz="2000" dirty="0">
                <a:solidFill>
                  <a:srgbClr val="008000"/>
                </a:solidFill>
                <a:latin typeface="Arial" charset="0"/>
                <a:ea typeface="Arial" charset="0"/>
                <a:cs typeface="Arial" charset="0"/>
              </a:rPr>
              <a:t>The account or sub-account must identify the project payments – it is highly recommended for all the partners to have separate project accounts to identify transactions  more easily.</a:t>
            </a:r>
          </a:p>
        </p:txBody>
      </p:sp>
      <p:pic>
        <p:nvPicPr>
          <p:cNvPr id="28676" name="Picture 6"/>
          <p:cNvPicPr>
            <a:picLocks noChangeAspect="1"/>
          </p:cNvPicPr>
          <p:nvPr/>
        </p:nvPicPr>
        <p:blipFill>
          <a:blip r:embed="rId3"/>
          <a:srcRect/>
          <a:stretch>
            <a:fillRect/>
          </a:stretch>
        </p:blipFill>
        <p:spPr bwMode="auto">
          <a:xfrm>
            <a:off x="6586538" y="5867400"/>
            <a:ext cx="2557462" cy="990600"/>
          </a:xfrm>
          <a:prstGeom prst="rect">
            <a:avLst/>
          </a:prstGeom>
          <a:noFill/>
          <a:ln w="9525">
            <a:noFill/>
            <a:miter lim="800000"/>
            <a:headEnd/>
            <a:tailEnd/>
          </a:ln>
        </p:spPr>
      </p:pic>
      <p:sp>
        <p:nvSpPr>
          <p:cNvPr id="28677" name="TextBox 4"/>
          <p:cNvSpPr txBox="1">
            <a:spLocks noChangeArrowheads="1"/>
          </p:cNvSpPr>
          <p:nvPr/>
        </p:nvSpPr>
        <p:spPr bwMode="auto">
          <a:xfrm>
            <a:off x="7162800" y="3505200"/>
            <a:ext cx="184150" cy="369888"/>
          </a:xfrm>
          <a:prstGeom prst="rect">
            <a:avLst/>
          </a:prstGeom>
          <a:noFill/>
          <a:ln w="9525">
            <a:noFill/>
            <a:miter lim="800000"/>
            <a:headEnd/>
            <a:tailEnd/>
          </a:ln>
        </p:spPr>
        <p:txBody>
          <a:bodyPr wrap="none">
            <a:prstTxWarp prst="textNoShape">
              <a:avLst/>
            </a:prstTxWarp>
            <a:spAutoFit/>
          </a:bodyP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4"/>
          <p:cNvSpPr txBox="1">
            <a:spLocks noChangeArrowheads="1"/>
          </p:cNvSpPr>
          <p:nvPr/>
        </p:nvSpPr>
        <p:spPr bwMode="auto">
          <a:xfrm>
            <a:off x="4114800" y="6248400"/>
            <a:ext cx="2735263" cy="336550"/>
          </a:xfrm>
          <a:prstGeom prst="rect">
            <a:avLst/>
          </a:prstGeom>
          <a:solidFill>
            <a:srgbClr val="E2B300"/>
          </a:solidFill>
          <a:ln w="9525">
            <a:noFill/>
            <a:miter lim="800000"/>
            <a:headEnd/>
            <a:tailEnd/>
          </a:ln>
        </p:spPr>
        <p:txBody>
          <a:bodyPr>
            <a:prstTxWarp prst="textNoShape">
              <a:avLst/>
            </a:prstTxWarp>
            <a:spAutoFit/>
          </a:bodyPr>
          <a:lstStyle/>
          <a:p>
            <a:pPr>
              <a:spcBef>
                <a:spcPct val="50000"/>
              </a:spcBef>
            </a:pPr>
            <a:r>
              <a:rPr lang="en-GB" sz="1600">
                <a:solidFill>
                  <a:schemeClr val="bg1"/>
                </a:solidFill>
                <a:hlinkClick r:id="rId2"/>
              </a:rPr>
              <a:t>www.tempus.ac.rs</a:t>
            </a:r>
            <a:r>
              <a:rPr lang="en-GB" sz="1600">
                <a:solidFill>
                  <a:schemeClr val="bg1"/>
                </a:solidFill>
              </a:rPr>
              <a:t> </a:t>
            </a:r>
          </a:p>
        </p:txBody>
      </p:sp>
      <p:sp>
        <p:nvSpPr>
          <p:cNvPr id="27651" name="TextBox 2"/>
          <p:cNvSpPr txBox="1">
            <a:spLocks noChangeArrowheads="1"/>
          </p:cNvSpPr>
          <p:nvPr/>
        </p:nvSpPr>
        <p:spPr bwMode="auto">
          <a:xfrm>
            <a:off x="285750" y="500063"/>
            <a:ext cx="8858250" cy="3508653"/>
          </a:xfrm>
          <a:prstGeom prst="rect">
            <a:avLst/>
          </a:prstGeom>
          <a:noFill/>
          <a:ln w="9525">
            <a:noFill/>
            <a:miter lim="800000"/>
            <a:headEnd/>
            <a:tailEnd/>
          </a:ln>
        </p:spPr>
        <p:txBody>
          <a:bodyPr wrap="square">
            <a:prstTxWarp prst="textNoShape">
              <a:avLst/>
            </a:prstTxWarp>
            <a:spAutoFit/>
          </a:bodyPr>
          <a:lstStyle/>
          <a:p>
            <a:r>
              <a:rPr lang="en-US" sz="2400" dirty="0" smtClean="0">
                <a:solidFill>
                  <a:srgbClr val="C00000"/>
                </a:solidFill>
              </a:rPr>
              <a:t>Relevant documentation that all partners should be aware of (3):  </a:t>
            </a:r>
            <a:endParaRPr lang="en-US" sz="2400" dirty="0">
              <a:solidFill>
                <a:srgbClr val="2D2D8A"/>
              </a:solidFill>
            </a:endParaRPr>
          </a:p>
          <a:p>
            <a:endParaRPr lang="en-US" dirty="0">
              <a:solidFill>
                <a:srgbClr val="2D2D8A"/>
              </a:solidFill>
            </a:endParaRPr>
          </a:p>
          <a:p>
            <a:pPr>
              <a:buFont typeface="Wingdings" pitchFamily="-110" charset="2"/>
              <a:buChar char="v"/>
            </a:pPr>
            <a:r>
              <a:rPr lang="en-US" dirty="0">
                <a:solidFill>
                  <a:srgbClr val="2D2D8A"/>
                </a:solidFill>
              </a:rPr>
              <a:t> </a:t>
            </a:r>
            <a:r>
              <a:rPr lang="en-US" sz="2400" dirty="0">
                <a:solidFill>
                  <a:srgbClr val="2D2D8A"/>
                </a:solidFill>
              </a:rPr>
              <a:t>Financial Information Kit</a:t>
            </a:r>
            <a:r>
              <a:rPr lang="en-US" dirty="0">
                <a:solidFill>
                  <a:srgbClr val="2D2D8A"/>
                </a:solidFill>
              </a:rPr>
              <a:t> </a:t>
            </a:r>
          </a:p>
          <a:p>
            <a:r>
              <a:rPr lang="en-US" dirty="0">
                <a:solidFill>
                  <a:srgbClr val="2D2D8A"/>
                </a:solidFill>
              </a:rPr>
              <a:t>http://eacea.ec.europa.eu/about/documents/fik_1202.pdf</a:t>
            </a:r>
          </a:p>
          <a:p>
            <a:endParaRPr lang="en-US" dirty="0">
              <a:solidFill>
                <a:srgbClr val="2D2D8A"/>
              </a:solidFill>
            </a:endParaRPr>
          </a:p>
          <a:p>
            <a:pPr>
              <a:buFont typeface="Wingdings" pitchFamily="-110" charset="2"/>
              <a:buChar char="v"/>
            </a:pPr>
            <a:r>
              <a:rPr lang="en-US" sz="2400" dirty="0">
                <a:solidFill>
                  <a:srgbClr val="2D2D8A"/>
                </a:solidFill>
              </a:rPr>
              <a:t>Report on Factual Findings on the Final Financial Report</a:t>
            </a:r>
            <a:endParaRPr lang="en-US" sz="2400" dirty="0" smtClean="0">
              <a:solidFill>
                <a:srgbClr val="2D2D8A"/>
              </a:solidFill>
            </a:endParaRPr>
          </a:p>
          <a:p>
            <a:endParaRPr lang="en-US" dirty="0" smtClean="0">
              <a:solidFill>
                <a:srgbClr val="2D2D8A"/>
              </a:solidFill>
            </a:endParaRPr>
          </a:p>
          <a:p>
            <a:pPr>
              <a:buFont typeface="Arial" pitchFamily="-110" charset="0"/>
              <a:buChar char="•"/>
            </a:pPr>
            <a:r>
              <a:rPr lang="en-US" dirty="0">
                <a:solidFill>
                  <a:srgbClr val="2D2D8A"/>
                </a:solidFill>
              </a:rPr>
              <a:t> </a:t>
            </a:r>
            <a:r>
              <a:rPr lang="en-US" i="1" dirty="0">
                <a:solidFill>
                  <a:srgbClr val="C00000"/>
                </a:solidFill>
              </a:rPr>
              <a:t> Agreement of institutions at the national level (non-EACEA document)– document in Serbian adopted by </a:t>
            </a:r>
            <a:r>
              <a:rPr lang="en-US" dirty="0">
                <a:solidFill>
                  <a:srgbClr val="2D2D8A"/>
                </a:solidFill>
              </a:rPr>
              <a:t>University of Belgrade, University of Novi Sad, University of Nis, University of Kragujevac and State University of Novi </a:t>
            </a:r>
            <a:r>
              <a:rPr lang="en-US" dirty="0" err="1">
                <a:solidFill>
                  <a:srgbClr val="2D2D8A"/>
                </a:solidFill>
              </a:rPr>
              <a:t>Pazar</a:t>
            </a:r>
            <a:r>
              <a:rPr lang="en-US" dirty="0">
                <a:solidFill>
                  <a:srgbClr val="2D2D8A"/>
                </a:solidFill>
              </a:rPr>
              <a:t> </a:t>
            </a:r>
          </a:p>
        </p:txBody>
      </p:sp>
      <p:pic>
        <p:nvPicPr>
          <p:cNvPr id="27652" name="Picture 6"/>
          <p:cNvPicPr>
            <a:picLocks noChangeAspect="1"/>
          </p:cNvPicPr>
          <p:nvPr/>
        </p:nvPicPr>
        <p:blipFill>
          <a:blip r:embed="rId3"/>
          <a:srcRect/>
          <a:stretch>
            <a:fillRect/>
          </a:stretch>
        </p:blipFill>
        <p:spPr bwMode="auto">
          <a:xfrm>
            <a:off x="6781800" y="5867400"/>
            <a:ext cx="2362200" cy="990600"/>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4"/>
          <p:cNvSpPr txBox="1">
            <a:spLocks noChangeArrowheads="1"/>
          </p:cNvSpPr>
          <p:nvPr/>
        </p:nvSpPr>
        <p:spPr bwMode="auto">
          <a:xfrm>
            <a:off x="3810000" y="6172200"/>
            <a:ext cx="2735263" cy="336550"/>
          </a:xfrm>
          <a:prstGeom prst="rect">
            <a:avLst/>
          </a:prstGeom>
          <a:solidFill>
            <a:srgbClr val="E2B300"/>
          </a:solidFill>
          <a:ln w="9525">
            <a:noFill/>
            <a:miter lim="800000"/>
            <a:headEnd/>
            <a:tailEnd/>
          </a:ln>
        </p:spPr>
        <p:txBody>
          <a:bodyPr>
            <a:prstTxWarp prst="textNoShape">
              <a:avLst/>
            </a:prstTxWarp>
            <a:spAutoFit/>
          </a:bodyPr>
          <a:lstStyle/>
          <a:p>
            <a:pPr>
              <a:spcBef>
                <a:spcPct val="50000"/>
              </a:spcBef>
            </a:pPr>
            <a:r>
              <a:rPr lang="en-GB" sz="1600" dirty="0">
                <a:solidFill>
                  <a:schemeClr val="bg1"/>
                </a:solidFill>
                <a:hlinkClick r:id="rId2"/>
              </a:rPr>
              <a:t>www.tempus.ac.rs</a:t>
            </a:r>
            <a:r>
              <a:rPr lang="en-GB" sz="1600" dirty="0">
                <a:solidFill>
                  <a:schemeClr val="bg1"/>
                </a:solidFill>
              </a:rPr>
              <a:t> </a:t>
            </a:r>
          </a:p>
        </p:txBody>
      </p:sp>
      <p:sp>
        <p:nvSpPr>
          <p:cNvPr id="31747" name="Rectangle 2"/>
          <p:cNvSpPr>
            <a:spLocks noChangeArrowheads="1"/>
          </p:cNvSpPr>
          <p:nvPr/>
        </p:nvSpPr>
        <p:spPr bwMode="auto">
          <a:xfrm>
            <a:off x="357188" y="500063"/>
            <a:ext cx="8429625" cy="7201973"/>
          </a:xfrm>
          <a:prstGeom prst="rect">
            <a:avLst/>
          </a:prstGeom>
          <a:noFill/>
          <a:ln w="9525">
            <a:noFill/>
            <a:miter lim="800000"/>
            <a:headEnd/>
            <a:tailEnd/>
          </a:ln>
        </p:spPr>
        <p:txBody>
          <a:bodyPr wrap="square">
            <a:prstTxWarp prst="textNoShape">
              <a:avLst/>
            </a:prstTxWarp>
            <a:spAutoFit/>
          </a:bodyPr>
          <a:lstStyle/>
          <a:p>
            <a:r>
              <a:rPr lang="en-US" sz="2800" dirty="0">
                <a:solidFill>
                  <a:srgbClr val="C00000"/>
                </a:solidFill>
              </a:rPr>
              <a:t>Reports to be submitted to EACEA</a:t>
            </a:r>
            <a:endParaRPr lang="en-US" sz="2800" dirty="0" smtClean="0">
              <a:solidFill>
                <a:srgbClr val="C00000"/>
              </a:solidFill>
            </a:endParaRPr>
          </a:p>
          <a:p>
            <a:endParaRPr lang="en-US" dirty="0" smtClean="0">
              <a:solidFill>
                <a:srgbClr val="2D2D8A"/>
              </a:solidFill>
            </a:endParaRPr>
          </a:p>
          <a:p>
            <a:r>
              <a:rPr lang="en-US" dirty="0">
                <a:solidFill>
                  <a:srgbClr val="2D2D8A"/>
                </a:solidFill>
              </a:rPr>
              <a:t>1. Intermediate </a:t>
            </a:r>
            <a:r>
              <a:rPr lang="en-US" dirty="0" smtClean="0">
                <a:solidFill>
                  <a:srgbClr val="2D2D8A"/>
                </a:solidFill>
              </a:rPr>
              <a:t>Report</a:t>
            </a:r>
            <a:endParaRPr lang="en-US" i="1" dirty="0" smtClean="0">
              <a:solidFill>
                <a:srgbClr val="2D2D8A"/>
              </a:solidFill>
            </a:endParaRPr>
          </a:p>
          <a:p>
            <a:r>
              <a:rPr lang="en-US" i="1" dirty="0">
                <a:solidFill>
                  <a:srgbClr val="008000"/>
                </a:solidFill>
              </a:rPr>
              <a:t>When 70% of the 1st pre-financing has been disbursed but not later than June 2015 for 3 year projects</a:t>
            </a:r>
            <a:endParaRPr lang="en-US" i="1" dirty="0" smtClean="0">
              <a:solidFill>
                <a:srgbClr val="008000"/>
              </a:solidFill>
            </a:endParaRPr>
          </a:p>
          <a:p>
            <a:endParaRPr lang="en-US" dirty="0" smtClean="0">
              <a:solidFill>
                <a:srgbClr val="2D2D8A"/>
              </a:solidFill>
            </a:endParaRPr>
          </a:p>
          <a:p>
            <a:r>
              <a:rPr lang="en-US" dirty="0">
                <a:solidFill>
                  <a:srgbClr val="2D2D8A"/>
                </a:solidFill>
              </a:rPr>
              <a:t>2. Final Report</a:t>
            </a:r>
            <a:r>
              <a:rPr lang="en-US" dirty="0" smtClean="0">
                <a:solidFill>
                  <a:srgbClr val="2D2D8A"/>
                </a:solidFill>
              </a:rPr>
              <a:t> </a:t>
            </a:r>
            <a:endParaRPr lang="en-US" i="1" dirty="0" smtClean="0">
              <a:solidFill>
                <a:srgbClr val="2D2D8A"/>
              </a:solidFill>
            </a:endParaRPr>
          </a:p>
          <a:p>
            <a:r>
              <a:rPr lang="en-US" i="1" dirty="0">
                <a:solidFill>
                  <a:srgbClr val="008000"/>
                </a:solidFill>
              </a:rPr>
              <a:t>2 months after the end of the eligibility </a:t>
            </a:r>
            <a:r>
              <a:rPr lang="en-US" i="1" dirty="0" smtClean="0">
                <a:solidFill>
                  <a:srgbClr val="008000"/>
                </a:solidFill>
              </a:rPr>
              <a:t>period</a:t>
            </a:r>
          </a:p>
          <a:p>
            <a:endParaRPr lang="en-US" i="1" dirty="0" smtClean="0">
              <a:solidFill>
                <a:srgbClr val="008000"/>
              </a:solidFill>
            </a:endParaRPr>
          </a:p>
          <a:p>
            <a:endParaRPr lang="en-US" i="1" dirty="0" smtClean="0">
              <a:solidFill>
                <a:srgbClr val="008000"/>
              </a:solidFill>
            </a:endParaRPr>
          </a:p>
          <a:p>
            <a:pPr>
              <a:defRPr/>
            </a:pPr>
            <a:r>
              <a:rPr lang="en-US" dirty="0" smtClean="0">
                <a:solidFill>
                  <a:srgbClr val="2D2D8A"/>
                </a:solidFill>
                <a:latin typeface="Arial" charset="0"/>
                <a:ea typeface="Arial" charset="0"/>
                <a:cs typeface="Arial" charset="0"/>
              </a:rPr>
              <a:t>Payment  </a:t>
            </a:r>
            <a:r>
              <a:rPr lang="en-US" dirty="0">
                <a:solidFill>
                  <a:srgbClr val="2D2D8A"/>
                </a:solidFill>
                <a:latin typeface="Arial" charset="0"/>
                <a:ea typeface="Arial" charset="0"/>
                <a:cs typeface="Arial" charset="0"/>
              </a:rPr>
              <a:t>arrangements</a:t>
            </a:r>
            <a:r>
              <a:rPr lang="en-US" dirty="0" smtClean="0">
                <a:solidFill>
                  <a:srgbClr val="2D2D8A"/>
                </a:solidFill>
                <a:latin typeface="Arial" charset="0"/>
                <a:ea typeface="Arial" charset="0"/>
                <a:cs typeface="Arial" charset="0"/>
              </a:rPr>
              <a:t>  by EACEA:</a:t>
            </a:r>
            <a:endParaRPr lang="en-US" dirty="0">
              <a:solidFill>
                <a:srgbClr val="2D2D8A"/>
              </a:solidFill>
              <a:latin typeface="Arial" charset="0"/>
              <a:ea typeface="Arial" charset="0"/>
              <a:cs typeface="Arial" charset="0"/>
            </a:endParaRPr>
          </a:p>
          <a:p>
            <a:pPr>
              <a:buFont typeface="Arial"/>
              <a:buChar char="•"/>
              <a:defRPr/>
            </a:pPr>
            <a:r>
              <a:rPr lang="en-US" sz="1600" dirty="0">
                <a:solidFill>
                  <a:srgbClr val="2D2D8A"/>
                </a:solidFill>
                <a:latin typeface="Arial" charset="0"/>
                <a:ea typeface="Arial" charset="0"/>
                <a:cs typeface="Arial" charset="0"/>
              </a:rPr>
              <a:t>Pre-financing (60%)			</a:t>
            </a:r>
            <a:r>
              <a:rPr lang="en-US" sz="1600" dirty="0" smtClean="0">
                <a:solidFill>
                  <a:srgbClr val="2D2D8A"/>
                </a:solidFill>
                <a:latin typeface="Arial" charset="0"/>
                <a:ea typeface="Arial" charset="0"/>
                <a:cs typeface="Arial" charset="0"/>
              </a:rPr>
              <a:t>	</a:t>
            </a:r>
          </a:p>
          <a:p>
            <a:pPr>
              <a:buFont typeface="Arial"/>
              <a:buChar char="•"/>
              <a:defRPr/>
            </a:pPr>
            <a:r>
              <a:rPr lang="en-US" sz="1600" dirty="0" smtClean="0">
                <a:solidFill>
                  <a:srgbClr val="2D2D8A"/>
                </a:solidFill>
                <a:latin typeface="Arial" charset="0"/>
                <a:ea typeface="Arial" charset="0"/>
                <a:cs typeface="Arial" charset="0"/>
              </a:rPr>
              <a:t>Further </a:t>
            </a:r>
            <a:r>
              <a:rPr lang="en-US" sz="1600" dirty="0">
                <a:solidFill>
                  <a:srgbClr val="2D2D8A"/>
                </a:solidFill>
                <a:latin typeface="Arial" charset="0"/>
                <a:ea typeface="Arial" charset="0"/>
                <a:cs typeface="Arial" charset="0"/>
              </a:rPr>
              <a:t>pre-financing (</a:t>
            </a:r>
            <a:r>
              <a:rPr lang="en-US" sz="1600" dirty="0" smtClean="0">
                <a:solidFill>
                  <a:srgbClr val="2D2D8A"/>
                </a:solidFill>
                <a:latin typeface="Arial" charset="0"/>
                <a:ea typeface="Arial" charset="0"/>
                <a:cs typeface="Arial" charset="0"/>
              </a:rPr>
              <a:t>30%)</a:t>
            </a:r>
            <a:endParaRPr lang="en-US" sz="1600" dirty="0" smtClean="0">
              <a:solidFill>
                <a:srgbClr val="FF0000"/>
              </a:solidFill>
              <a:latin typeface="Arial" charset="0"/>
              <a:ea typeface="Arial" charset="0"/>
              <a:cs typeface="Arial" charset="0"/>
            </a:endParaRPr>
          </a:p>
          <a:p>
            <a:pPr>
              <a:buFont typeface="Arial"/>
              <a:buChar char="•"/>
              <a:defRPr/>
            </a:pPr>
            <a:r>
              <a:rPr lang="en-US" sz="1600" dirty="0" smtClean="0">
                <a:solidFill>
                  <a:srgbClr val="2D2D8A"/>
                </a:solidFill>
                <a:latin typeface="Arial" charset="0"/>
                <a:ea typeface="Arial" charset="0"/>
                <a:cs typeface="Arial" charset="0"/>
              </a:rPr>
              <a:t>Payment </a:t>
            </a:r>
            <a:r>
              <a:rPr lang="en-US" sz="1600" dirty="0">
                <a:solidFill>
                  <a:srgbClr val="2D2D8A"/>
                </a:solidFill>
                <a:latin typeface="Arial" charset="0"/>
                <a:ea typeface="Arial" charset="0"/>
                <a:cs typeface="Arial" charset="0"/>
              </a:rPr>
              <a:t>of the Balance (max. 10%)</a:t>
            </a:r>
          </a:p>
          <a:p>
            <a:pPr>
              <a:defRPr/>
            </a:pPr>
            <a:endParaRPr lang="en-US" dirty="0">
              <a:solidFill>
                <a:srgbClr val="2D2D8A"/>
              </a:solidFill>
              <a:latin typeface="Arial" charset="0"/>
              <a:ea typeface="Arial" charset="0"/>
              <a:cs typeface="Arial" charset="0"/>
            </a:endParaRPr>
          </a:p>
          <a:p>
            <a:pPr>
              <a:buFont typeface="Wingdings" charset="2"/>
              <a:buChar char="v"/>
              <a:defRPr/>
            </a:pPr>
            <a:r>
              <a:rPr lang="en-US" dirty="0">
                <a:solidFill>
                  <a:srgbClr val="2D2D8A"/>
                </a:solidFill>
                <a:latin typeface="Arial" charset="0"/>
                <a:ea typeface="Arial" charset="0"/>
                <a:cs typeface="Arial" charset="0"/>
              </a:rPr>
              <a:t>External Audit Report  required for all </a:t>
            </a:r>
            <a:r>
              <a:rPr lang="en-US" dirty="0" smtClean="0">
                <a:solidFill>
                  <a:srgbClr val="2D2D8A"/>
                </a:solidFill>
                <a:latin typeface="Arial" charset="0"/>
                <a:ea typeface="Arial" charset="0"/>
                <a:cs typeface="Arial" charset="0"/>
              </a:rPr>
              <a:t>grants!!!</a:t>
            </a:r>
          </a:p>
          <a:p>
            <a:pPr>
              <a:buFontTx/>
              <a:buChar char="-"/>
              <a:defRPr/>
            </a:pPr>
            <a:r>
              <a:rPr lang="en-US" sz="1600" dirty="0" smtClean="0">
                <a:solidFill>
                  <a:srgbClr val="2D2D8A"/>
                </a:solidFill>
                <a:latin typeface="Arial" charset="0"/>
                <a:ea typeface="Arial" charset="0"/>
                <a:cs typeface="Arial" charset="0"/>
              </a:rPr>
              <a:t>financed </a:t>
            </a:r>
            <a:r>
              <a:rPr lang="en-US" sz="1600" dirty="0">
                <a:solidFill>
                  <a:srgbClr val="2D2D8A"/>
                </a:solidFill>
                <a:latin typeface="Arial" charset="0"/>
                <a:ea typeface="Arial" charset="0"/>
                <a:cs typeface="Arial" charset="0"/>
              </a:rPr>
              <a:t>under the ‘Other Costs’ budget  </a:t>
            </a:r>
            <a:r>
              <a:rPr lang="en-US" sz="1600" dirty="0" smtClean="0">
                <a:solidFill>
                  <a:srgbClr val="2D2D8A"/>
                </a:solidFill>
                <a:latin typeface="Arial" charset="0"/>
                <a:ea typeface="Arial" charset="0"/>
                <a:cs typeface="Arial" charset="0"/>
              </a:rPr>
              <a:t>heading</a:t>
            </a:r>
          </a:p>
          <a:p>
            <a:pPr>
              <a:buFontTx/>
              <a:buChar char="-"/>
              <a:defRPr/>
            </a:pPr>
            <a:endParaRPr lang="en-US" sz="1600" dirty="0" smtClean="0">
              <a:solidFill>
                <a:srgbClr val="2D2D8A"/>
              </a:solidFill>
              <a:latin typeface="Arial" charset="0"/>
              <a:ea typeface="Arial" charset="0"/>
              <a:cs typeface="Arial" charset="0"/>
            </a:endParaRPr>
          </a:p>
          <a:p>
            <a:pPr>
              <a:buFontTx/>
              <a:buChar char="-"/>
              <a:defRPr/>
            </a:pPr>
            <a:r>
              <a:rPr lang="en-US" sz="1600" dirty="0">
                <a:solidFill>
                  <a:srgbClr val="FF0000"/>
                </a:solidFill>
                <a:latin typeface="Arial" charset="0"/>
                <a:ea typeface="Arial" charset="0"/>
                <a:cs typeface="Arial" charset="0"/>
                <a:hlinkClick r:id="rId3"/>
              </a:rPr>
              <a:t>http://ec.europa.eu/budget</a:t>
            </a:r>
            <a:r>
              <a:rPr lang="en-US" sz="1600" dirty="0" smtClean="0">
                <a:solidFill>
                  <a:srgbClr val="FF0000"/>
                </a:solidFill>
                <a:latin typeface="Arial" charset="0"/>
                <a:ea typeface="Arial" charset="0"/>
                <a:cs typeface="Arial" charset="0"/>
                <a:hlinkClick r:id="rId3"/>
              </a:rPr>
              <a:t>/</a:t>
            </a:r>
            <a:r>
              <a:rPr lang="en-US" sz="1600" dirty="0" smtClean="0">
                <a:solidFill>
                  <a:srgbClr val="2D2D8A"/>
                </a:solidFill>
                <a:latin typeface="Arial" charset="0"/>
                <a:ea typeface="Arial" charset="0"/>
                <a:cs typeface="Arial" charset="0"/>
              </a:rPr>
              <a:t>   </a:t>
            </a:r>
            <a:r>
              <a:rPr lang="en-US" sz="1600" dirty="0" smtClean="0">
                <a:solidFill>
                  <a:srgbClr val="FF0000"/>
                </a:solidFill>
                <a:latin typeface="Arial" charset="0"/>
                <a:ea typeface="Arial" charset="0"/>
                <a:cs typeface="Arial" charset="0"/>
              </a:rPr>
              <a:t>EURO</a:t>
            </a:r>
            <a:r>
              <a:rPr lang="en-US" sz="1600" dirty="0">
                <a:solidFill>
                  <a:srgbClr val="FF0000"/>
                </a:solidFill>
                <a:latin typeface="Arial" charset="0"/>
                <a:ea typeface="Arial" charset="0"/>
                <a:cs typeface="Arial" charset="0"/>
              </a:rPr>
              <a:t>-RSD exchange </a:t>
            </a:r>
            <a:r>
              <a:rPr lang="en-US" sz="1600" dirty="0" smtClean="0">
                <a:solidFill>
                  <a:srgbClr val="FF0000"/>
                </a:solidFill>
                <a:latin typeface="Arial" charset="0"/>
                <a:ea typeface="Arial" charset="0"/>
                <a:cs typeface="Arial" charset="0"/>
              </a:rPr>
              <a:t>rate for </a:t>
            </a:r>
            <a:r>
              <a:rPr lang="en-US" sz="1600" dirty="0">
                <a:solidFill>
                  <a:srgbClr val="FF0000"/>
                </a:solidFill>
                <a:latin typeface="Arial" charset="0"/>
                <a:ea typeface="Arial" charset="0"/>
                <a:cs typeface="Arial" charset="0"/>
              </a:rPr>
              <a:t>reporting!</a:t>
            </a:r>
            <a:r>
              <a:rPr lang="en-US" sz="1600" dirty="0" smtClean="0">
                <a:solidFill>
                  <a:srgbClr val="FF0000"/>
                </a:solidFill>
                <a:latin typeface="Arial" charset="0"/>
                <a:ea typeface="Arial" charset="0"/>
                <a:cs typeface="Arial" charset="0"/>
              </a:rPr>
              <a:t>!! </a:t>
            </a:r>
          </a:p>
          <a:p>
            <a:pPr>
              <a:buFontTx/>
              <a:buChar char="-"/>
              <a:defRPr/>
            </a:pPr>
            <a:endParaRPr lang="en-US" sz="1600" dirty="0" smtClean="0">
              <a:solidFill>
                <a:srgbClr val="2D2D8A"/>
              </a:solidFill>
              <a:latin typeface="Arial" charset="0"/>
              <a:ea typeface="Arial" charset="0"/>
              <a:cs typeface="Arial" charset="0"/>
            </a:endParaRPr>
          </a:p>
          <a:p>
            <a:endParaRPr lang="en-US" i="1" dirty="0" smtClean="0">
              <a:solidFill>
                <a:srgbClr val="008000"/>
              </a:solidFill>
            </a:endParaRPr>
          </a:p>
          <a:p>
            <a:endParaRPr lang="en-US" i="1" dirty="0">
              <a:solidFill>
                <a:srgbClr val="2D2D8A"/>
              </a:solidFill>
            </a:endParaRPr>
          </a:p>
          <a:p>
            <a:endParaRPr lang="en-US" i="1" dirty="0">
              <a:solidFill>
                <a:srgbClr val="2D2D8A"/>
              </a:solidFill>
            </a:endParaRPr>
          </a:p>
          <a:p>
            <a:endParaRPr lang="en-US" dirty="0">
              <a:solidFill>
                <a:srgbClr val="2D2D8A"/>
              </a:solidFill>
            </a:endParaRPr>
          </a:p>
          <a:p>
            <a:endParaRPr lang="en-US" dirty="0">
              <a:solidFill>
                <a:srgbClr val="2D2D8A"/>
              </a:solidFill>
            </a:endParaRPr>
          </a:p>
        </p:txBody>
      </p:sp>
      <p:pic>
        <p:nvPicPr>
          <p:cNvPr id="31748" name="Picture 6"/>
          <p:cNvPicPr>
            <a:picLocks noChangeAspect="1"/>
          </p:cNvPicPr>
          <p:nvPr/>
        </p:nvPicPr>
        <p:blipFill>
          <a:blip r:embed="rId4"/>
          <a:srcRect/>
          <a:stretch>
            <a:fillRect/>
          </a:stretch>
        </p:blipFill>
        <p:spPr bwMode="auto">
          <a:xfrm>
            <a:off x="6586538" y="5867400"/>
            <a:ext cx="2557462" cy="990600"/>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4"/>
          <p:cNvSpPr txBox="1">
            <a:spLocks noChangeArrowheads="1"/>
          </p:cNvSpPr>
          <p:nvPr/>
        </p:nvSpPr>
        <p:spPr bwMode="auto">
          <a:xfrm>
            <a:off x="3810000" y="6172200"/>
            <a:ext cx="2735263" cy="336550"/>
          </a:xfrm>
          <a:prstGeom prst="rect">
            <a:avLst/>
          </a:prstGeom>
          <a:solidFill>
            <a:srgbClr val="E2B300"/>
          </a:solidFill>
          <a:ln w="9525">
            <a:noFill/>
            <a:miter lim="800000"/>
            <a:headEnd/>
            <a:tailEnd/>
          </a:ln>
        </p:spPr>
        <p:txBody>
          <a:bodyPr>
            <a:prstTxWarp prst="textNoShape">
              <a:avLst/>
            </a:prstTxWarp>
            <a:spAutoFit/>
          </a:bodyPr>
          <a:lstStyle/>
          <a:p>
            <a:pPr>
              <a:spcBef>
                <a:spcPct val="50000"/>
              </a:spcBef>
            </a:pPr>
            <a:r>
              <a:rPr lang="en-GB" sz="1600" dirty="0">
                <a:solidFill>
                  <a:schemeClr val="bg1"/>
                </a:solidFill>
                <a:hlinkClick r:id="rId2"/>
              </a:rPr>
              <a:t>www.tempus.ac.rs</a:t>
            </a:r>
            <a:r>
              <a:rPr lang="en-GB" sz="1600" dirty="0">
                <a:solidFill>
                  <a:schemeClr val="bg1"/>
                </a:solidFill>
              </a:rPr>
              <a:t> </a:t>
            </a:r>
          </a:p>
        </p:txBody>
      </p:sp>
      <p:sp>
        <p:nvSpPr>
          <p:cNvPr id="32771" name="Rectangle 2"/>
          <p:cNvSpPr>
            <a:spLocks noChangeArrowheads="1"/>
          </p:cNvSpPr>
          <p:nvPr/>
        </p:nvSpPr>
        <p:spPr bwMode="auto">
          <a:xfrm>
            <a:off x="357188" y="500063"/>
            <a:ext cx="8429625" cy="6216650"/>
          </a:xfrm>
          <a:prstGeom prst="rect">
            <a:avLst/>
          </a:prstGeom>
          <a:noFill/>
          <a:ln w="9525">
            <a:noFill/>
            <a:miter lim="800000"/>
            <a:headEnd/>
            <a:tailEnd/>
          </a:ln>
        </p:spPr>
        <p:txBody>
          <a:bodyPr>
            <a:prstTxWarp prst="textNoShape">
              <a:avLst/>
            </a:prstTxWarp>
            <a:spAutoFit/>
          </a:bodyPr>
          <a:lstStyle/>
          <a:p>
            <a:r>
              <a:rPr lang="en-US" dirty="0">
                <a:solidFill>
                  <a:srgbClr val="C00000"/>
                </a:solidFill>
              </a:rPr>
              <a:t> </a:t>
            </a:r>
            <a:r>
              <a:rPr lang="en-US" sz="2000" dirty="0">
                <a:solidFill>
                  <a:srgbClr val="C00000"/>
                </a:solidFill>
              </a:rPr>
              <a:t>Monitoring done by the National Tempus offices:</a:t>
            </a:r>
          </a:p>
          <a:p>
            <a:endParaRPr lang="en-US" dirty="0">
              <a:solidFill>
                <a:srgbClr val="2D2D8A"/>
              </a:solidFill>
            </a:endParaRPr>
          </a:p>
          <a:p>
            <a:pPr>
              <a:buFont typeface="Wingdings" pitchFamily="-110" charset="2"/>
              <a:buChar char="v"/>
            </a:pPr>
            <a:r>
              <a:rPr lang="en-US" dirty="0">
                <a:solidFill>
                  <a:srgbClr val="008000"/>
                </a:solidFill>
              </a:rPr>
              <a:t>Preventive </a:t>
            </a:r>
            <a:r>
              <a:rPr lang="en-US" dirty="0" smtClean="0">
                <a:solidFill>
                  <a:srgbClr val="2D2D8A"/>
                </a:solidFill>
              </a:rPr>
              <a:t>(in </a:t>
            </a:r>
            <a:r>
              <a:rPr lang="en-US" dirty="0">
                <a:solidFill>
                  <a:srgbClr val="2D2D8A"/>
                </a:solidFill>
              </a:rPr>
              <a:t>the </a:t>
            </a:r>
            <a:r>
              <a:rPr lang="en-US" dirty="0" smtClean="0">
                <a:solidFill>
                  <a:srgbClr val="2D2D8A"/>
                </a:solidFill>
              </a:rPr>
              <a:t>first project year)</a:t>
            </a:r>
            <a:endParaRPr lang="en-US" dirty="0">
              <a:solidFill>
                <a:srgbClr val="2D2D8A"/>
              </a:solidFill>
            </a:endParaRPr>
          </a:p>
          <a:p>
            <a:pPr>
              <a:buFont typeface="Wingdings" pitchFamily="-110" charset="2"/>
              <a:buChar char="v"/>
            </a:pPr>
            <a:endParaRPr lang="en-US" sz="900" dirty="0">
              <a:solidFill>
                <a:srgbClr val="2D2D8A"/>
              </a:solidFill>
            </a:endParaRPr>
          </a:p>
          <a:p>
            <a:pPr>
              <a:buFont typeface="Wingdings" pitchFamily="-110" charset="2"/>
              <a:buChar char="v"/>
            </a:pPr>
            <a:r>
              <a:rPr lang="en-US" dirty="0">
                <a:solidFill>
                  <a:srgbClr val="008000"/>
                </a:solidFill>
              </a:rPr>
              <a:t>Advisory</a:t>
            </a:r>
            <a:r>
              <a:rPr lang="en-US" dirty="0">
                <a:solidFill>
                  <a:srgbClr val="2D2D8A"/>
                </a:solidFill>
              </a:rPr>
              <a:t> (after the first half of project implementation)</a:t>
            </a:r>
          </a:p>
          <a:p>
            <a:endParaRPr lang="en-US" sz="900" dirty="0">
              <a:solidFill>
                <a:srgbClr val="2D2D8A"/>
              </a:solidFill>
            </a:endParaRPr>
          </a:p>
          <a:p>
            <a:endParaRPr lang="en-US" dirty="0">
              <a:solidFill>
                <a:srgbClr val="2D2D8A"/>
              </a:solidFill>
            </a:endParaRPr>
          </a:p>
          <a:p>
            <a:r>
              <a:rPr lang="en-US" dirty="0">
                <a:solidFill>
                  <a:srgbClr val="2D2D8A"/>
                </a:solidFill>
              </a:rPr>
              <a:t>NTO reports are sent to EACEA desk officer</a:t>
            </a:r>
          </a:p>
          <a:p>
            <a:endParaRPr lang="en-US" dirty="0">
              <a:solidFill>
                <a:srgbClr val="2D2D8A"/>
              </a:solidFill>
            </a:endParaRPr>
          </a:p>
          <a:p>
            <a:r>
              <a:rPr lang="en-US" dirty="0">
                <a:solidFill>
                  <a:srgbClr val="2D2D8A"/>
                </a:solidFill>
              </a:rPr>
              <a:t>NTO monitoring questionnaire contains questions about:</a:t>
            </a:r>
          </a:p>
          <a:p>
            <a:pPr>
              <a:buFontTx/>
              <a:buChar char="-"/>
            </a:pPr>
            <a:r>
              <a:rPr lang="en-US" sz="1600" dirty="0">
                <a:solidFill>
                  <a:srgbClr val="2D2D8A"/>
                </a:solidFill>
              </a:rPr>
              <a:t>Relevance – is project still relevant in terms of its goals and achievements?</a:t>
            </a:r>
          </a:p>
          <a:p>
            <a:pPr>
              <a:buFontTx/>
              <a:buChar char="-"/>
            </a:pPr>
            <a:r>
              <a:rPr lang="en-US" sz="1600" dirty="0">
                <a:solidFill>
                  <a:srgbClr val="2D2D8A"/>
                </a:solidFill>
              </a:rPr>
              <a:t>Efficiency – are the activities in work-packages done on time?</a:t>
            </a:r>
          </a:p>
          <a:p>
            <a:pPr>
              <a:buFontTx/>
              <a:buChar char="-"/>
            </a:pPr>
            <a:r>
              <a:rPr lang="en-US" sz="1600" dirty="0">
                <a:solidFill>
                  <a:srgbClr val="2D2D8A"/>
                </a:solidFill>
              </a:rPr>
              <a:t>Effectiveness – how well are project specific objectives met?</a:t>
            </a:r>
          </a:p>
          <a:p>
            <a:pPr>
              <a:buFontTx/>
              <a:buChar char="-"/>
            </a:pPr>
            <a:r>
              <a:rPr lang="en-US" sz="1600" dirty="0">
                <a:solidFill>
                  <a:srgbClr val="2D2D8A"/>
                </a:solidFill>
              </a:rPr>
              <a:t>Impact – at the level of departments, faculty, university….</a:t>
            </a:r>
          </a:p>
          <a:p>
            <a:pPr>
              <a:buFontTx/>
              <a:buChar char="-"/>
            </a:pPr>
            <a:r>
              <a:rPr lang="en-US" sz="1600" dirty="0">
                <a:solidFill>
                  <a:srgbClr val="2D2D8A"/>
                </a:solidFill>
              </a:rPr>
              <a:t>Sustainability – what would stay after Tempus project is finished?</a:t>
            </a:r>
          </a:p>
          <a:p>
            <a:pPr>
              <a:buFontTx/>
              <a:buChar char="-"/>
            </a:pPr>
            <a:endParaRPr lang="en-US" dirty="0">
              <a:solidFill>
                <a:srgbClr val="008000"/>
              </a:solidFill>
            </a:endParaRPr>
          </a:p>
          <a:p>
            <a:pPr>
              <a:buFont typeface="Wingdings" pitchFamily="-110" charset="2"/>
              <a:buChar char="v"/>
            </a:pPr>
            <a:r>
              <a:rPr lang="en-US" dirty="0">
                <a:solidFill>
                  <a:srgbClr val="008000"/>
                </a:solidFill>
              </a:rPr>
              <a:t>NTO monitoring is </a:t>
            </a:r>
            <a:r>
              <a:rPr lang="en-US" u="sng" dirty="0">
                <a:solidFill>
                  <a:srgbClr val="008000"/>
                </a:solidFill>
              </a:rPr>
              <a:t>based on deliverable achievement</a:t>
            </a:r>
            <a:r>
              <a:rPr lang="en-US" dirty="0">
                <a:solidFill>
                  <a:srgbClr val="008000"/>
                </a:solidFill>
              </a:rPr>
              <a:t>. </a:t>
            </a:r>
          </a:p>
          <a:p>
            <a:pPr>
              <a:buFontTx/>
              <a:buChar char="-"/>
            </a:pPr>
            <a:endParaRPr lang="en-US" dirty="0">
              <a:solidFill>
                <a:srgbClr val="2D2D8A"/>
              </a:solidFill>
            </a:endParaRPr>
          </a:p>
          <a:p>
            <a:r>
              <a:rPr lang="en-US" dirty="0">
                <a:solidFill>
                  <a:srgbClr val="C00000"/>
                </a:solidFill>
              </a:rPr>
              <a:t>Materials to be submitted to NTO Serbia include:</a:t>
            </a:r>
          </a:p>
          <a:p>
            <a:r>
              <a:rPr lang="en-US" sz="1600" dirty="0">
                <a:solidFill>
                  <a:srgbClr val="2D2D8A"/>
                </a:solidFill>
              </a:rPr>
              <a:t>- accurate data on institution project team, information on larger events and conferences, information on all relevant outcomes/outputs, minutes of the meetings, etc.</a:t>
            </a:r>
          </a:p>
          <a:p>
            <a:endParaRPr lang="en-US" dirty="0">
              <a:solidFill>
                <a:srgbClr val="2D2D8A"/>
              </a:solidFill>
            </a:endParaRPr>
          </a:p>
          <a:p>
            <a:endParaRPr lang="en-US" dirty="0">
              <a:solidFill>
                <a:srgbClr val="2D2D8A"/>
              </a:solidFill>
            </a:endParaRPr>
          </a:p>
        </p:txBody>
      </p:sp>
      <p:pic>
        <p:nvPicPr>
          <p:cNvPr id="32772" name="Picture 6"/>
          <p:cNvPicPr>
            <a:picLocks noChangeAspect="1"/>
          </p:cNvPicPr>
          <p:nvPr/>
        </p:nvPicPr>
        <p:blipFill>
          <a:blip r:embed="rId3"/>
          <a:srcRect/>
          <a:stretch>
            <a:fillRect/>
          </a:stretch>
        </p:blipFill>
        <p:spPr bwMode="auto">
          <a:xfrm>
            <a:off x="6586538" y="5867400"/>
            <a:ext cx="2557462" cy="990600"/>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4"/>
          <p:cNvSpPr txBox="1">
            <a:spLocks noChangeArrowheads="1"/>
          </p:cNvSpPr>
          <p:nvPr/>
        </p:nvSpPr>
        <p:spPr bwMode="auto">
          <a:xfrm>
            <a:off x="3810000" y="6248400"/>
            <a:ext cx="2735263" cy="336550"/>
          </a:xfrm>
          <a:prstGeom prst="rect">
            <a:avLst/>
          </a:prstGeom>
          <a:solidFill>
            <a:srgbClr val="E2B300"/>
          </a:solidFill>
          <a:ln w="9525">
            <a:noFill/>
            <a:miter lim="800000"/>
            <a:headEnd/>
            <a:tailEnd/>
          </a:ln>
        </p:spPr>
        <p:txBody>
          <a:bodyPr>
            <a:prstTxWarp prst="textNoShape">
              <a:avLst/>
            </a:prstTxWarp>
            <a:spAutoFit/>
          </a:bodyPr>
          <a:lstStyle/>
          <a:p>
            <a:pPr>
              <a:spcBef>
                <a:spcPct val="50000"/>
              </a:spcBef>
            </a:pPr>
            <a:r>
              <a:rPr lang="en-GB" sz="1600" dirty="0">
                <a:solidFill>
                  <a:schemeClr val="bg1"/>
                </a:solidFill>
                <a:hlinkClick r:id="rId2"/>
              </a:rPr>
              <a:t>www.tempus.ac.rs</a:t>
            </a:r>
            <a:r>
              <a:rPr lang="en-GB" sz="1600" dirty="0">
                <a:solidFill>
                  <a:schemeClr val="bg1"/>
                </a:solidFill>
              </a:rPr>
              <a:t> </a:t>
            </a:r>
          </a:p>
        </p:txBody>
      </p:sp>
      <p:sp>
        <p:nvSpPr>
          <p:cNvPr id="29699" name="Rectangle 3"/>
          <p:cNvSpPr>
            <a:spLocks noChangeArrowheads="1"/>
          </p:cNvSpPr>
          <p:nvPr/>
        </p:nvSpPr>
        <p:spPr bwMode="auto">
          <a:xfrm>
            <a:off x="250825" y="163513"/>
            <a:ext cx="8785225" cy="6002337"/>
          </a:xfrm>
          <a:prstGeom prst="rect">
            <a:avLst/>
          </a:prstGeom>
          <a:noFill/>
          <a:ln w="9525">
            <a:noFill/>
            <a:miter lim="800000"/>
            <a:headEnd/>
            <a:tailEnd/>
          </a:ln>
        </p:spPr>
        <p:txBody>
          <a:bodyPr>
            <a:prstTxWarp prst="textNoShape">
              <a:avLst/>
            </a:prstTxWarp>
            <a:spAutoFit/>
          </a:bodyPr>
          <a:lstStyle/>
          <a:p>
            <a:r>
              <a:rPr lang="en-US" sz="2000" dirty="0">
                <a:solidFill>
                  <a:srgbClr val="FF0000"/>
                </a:solidFill>
              </a:rPr>
              <a:t>Important: </a:t>
            </a:r>
          </a:p>
          <a:p>
            <a:r>
              <a:rPr lang="en-US" dirty="0">
                <a:solidFill>
                  <a:srgbClr val="2D2D8A"/>
                </a:solidFill>
              </a:rPr>
              <a:t> </a:t>
            </a:r>
          </a:p>
          <a:p>
            <a:pPr>
              <a:buFont typeface="Wingdings" pitchFamily="-110" charset="2"/>
              <a:buChar char="v"/>
            </a:pPr>
            <a:r>
              <a:rPr lang="en-US" dirty="0">
                <a:solidFill>
                  <a:srgbClr val="2D2D8A"/>
                </a:solidFill>
              </a:rPr>
              <a:t> </a:t>
            </a:r>
            <a:r>
              <a:rPr lang="en-US" dirty="0">
                <a:solidFill>
                  <a:srgbClr val="008000"/>
                </a:solidFill>
              </a:rPr>
              <a:t>Co-financing </a:t>
            </a:r>
            <a:r>
              <a:rPr lang="en-US" dirty="0">
                <a:solidFill>
                  <a:srgbClr val="2D2D8A"/>
                </a:solidFill>
              </a:rPr>
              <a:t>should be divided among partners</a:t>
            </a:r>
          </a:p>
          <a:p>
            <a:pPr>
              <a:buFont typeface="Wingdings" pitchFamily="-110" charset="2"/>
              <a:buChar char="v"/>
            </a:pPr>
            <a:endParaRPr lang="en-US" dirty="0">
              <a:solidFill>
                <a:srgbClr val="2D2D8A"/>
              </a:solidFill>
            </a:endParaRPr>
          </a:p>
          <a:p>
            <a:pPr>
              <a:buFont typeface="Wingdings" pitchFamily="-110" charset="2"/>
              <a:buChar char="v"/>
            </a:pPr>
            <a:r>
              <a:rPr lang="en-US" dirty="0">
                <a:solidFill>
                  <a:srgbClr val="2D2D8A"/>
                </a:solidFill>
              </a:rPr>
              <a:t> Be aware of </a:t>
            </a:r>
            <a:r>
              <a:rPr lang="en-US" dirty="0">
                <a:solidFill>
                  <a:srgbClr val="008000"/>
                </a:solidFill>
              </a:rPr>
              <a:t>ineligible costs  </a:t>
            </a:r>
            <a:r>
              <a:rPr lang="en-US" sz="1600" dirty="0">
                <a:solidFill>
                  <a:srgbClr val="2D2D8A"/>
                </a:solidFill>
              </a:rPr>
              <a:t>(e.g. VAT, hospitality costs, registration fees for courses, seminars, symposia, conferences, congresses, etc.)  </a:t>
            </a:r>
          </a:p>
          <a:p>
            <a:endParaRPr lang="en-US" dirty="0">
              <a:solidFill>
                <a:srgbClr val="2D2D8A"/>
              </a:solidFill>
            </a:endParaRPr>
          </a:p>
          <a:p>
            <a:pPr>
              <a:buFont typeface="Wingdings" pitchFamily="-110" charset="2"/>
              <a:buChar char="v"/>
            </a:pPr>
            <a:r>
              <a:rPr lang="en-US" dirty="0">
                <a:solidFill>
                  <a:srgbClr val="2D2D8A"/>
                </a:solidFill>
              </a:rPr>
              <a:t> </a:t>
            </a:r>
            <a:r>
              <a:rPr lang="en-US" dirty="0">
                <a:solidFill>
                  <a:srgbClr val="008000"/>
                </a:solidFill>
              </a:rPr>
              <a:t>Transfer</a:t>
            </a:r>
            <a:r>
              <a:rPr lang="en-US" dirty="0">
                <a:solidFill>
                  <a:srgbClr val="2D2D8A"/>
                </a:solidFill>
              </a:rPr>
              <a:t> between budget headings is possible but not more than </a:t>
            </a:r>
            <a:r>
              <a:rPr lang="en-US" dirty="0">
                <a:solidFill>
                  <a:srgbClr val="008000"/>
                </a:solidFill>
              </a:rPr>
              <a:t>10%</a:t>
            </a:r>
          </a:p>
          <a:p>
            <a:endParaRPr lang="en-US" dirty="0">
              <a:solidFill>
                <a:srgbClr val="2D2D8A"/>
              </a:solidFill>
            </a:endParaRPr>
          </a:p>
          <a:p>
            <a:r>
              <a:rPr lang="en-US" dirty="0">
                <a:solidFill>
                  <a:srgbClr val="2D2D8A"/>
                </a:solidFill>
              </a:rPr>
              <a:t> For all questions that not clearly covered by above documents contact:</a:t>
            </a:r>
          </a:p>
          <a:p>
            <a:pPr>
              <a:buFont typeface="Wingdings" pitchFamily="-110" charset="2"/>
              <a:buChar char="v"/>
            </a:pPr>
            <a:endParaRPr lang="en-US" dirty="0">
              <a:solidFill>
                <a:srgbClr val="2D2D8A"/>
              </a:solidFill>
            </a:endParaRPr>
          </a:p>
          <a:p>
            <a:r>
              <a:rPr lang="en-US" sz="1600" dirty="0">
                <a:solidFill>
                  <a:srgbClr val="2D2D8A"/>
                </a:solidFill>
              </a:rPr>
              <a:t>1.NTO – project officer </a:t>
            </a:r>
            <a:r>
              <a:rPr lang="en-US" sz="1600" dirty="0" smtClean="0">
                <a:solidFill>
                  <a:srgbClr val="2D2D8A"/>
                </a:solidFill>
              </a:rPr>
              <a:t>responsible</a:t>
            </a:r>
          </a:p>
          <a:p>
            <a:r>
              <a:rPr lang="en-US" sz="1600" dirty="0" smtClean="0">
                <a:solidFill>
                  <a:srgbClr val="2D2D8A"/>
                </a:solidFill>
              </a:rPr>
              <a:t>2. </a:t>
            </a:r>
            <a:r>
              <a:rPr lang="en-US" sz="1600" dirty="0">
                <a:solidFill>
                  <a:srgbClr val="2D2D8A"/>
                </a:solidFill>
              </a:rPr>
              <a:t>EACEA desk officer</a:t>
            </a:r>
            <a:r>
              <a:rPr lang="en-US" sz="1600" dirty="0" smtClean="0">
                <a:solidFill>
                  <a:srgbClr val="2D2D8A"/>
                </a:solidFill>
              </a:rPr>
              <a:t> </a:t>
            </a:r>
          </a:p>
          <a:p>
            <a:pPr>
              <a:buFont typeface="Wingdings" pitchFamily="-110" charset="2"/>
              <a:buChar char="v"/>
            </a:pPr>
            <a:endParaRPr lang="en-US" dirty="0">
              <a:solidFill>
                <a:srgbClr val="2D2D8A"/>
              </a:solidFill>
            </a:endParaRPr>
          </a:p>
          <a:p>
            <a:pPr>
              <a:buFont typeface="Wingdings" pitchFamily="-110" charset="2"/>
              <a:buChar char="v"/>
            </a:pPr>
            <a:r>
              <a:rPr lang="en-US" dirty="0">
                <a:solidFill>
                  <a:srgbClr val="008000"/>
                </a:solidFill>
              </a:rPr>
              <a:t>Communication with EACEA goes through project coordinator</a:t>
            </a:r>
          </a:p>
          <a:p>
            <a:endParaRPr lang="en-US" dirty="0">
              <a:solidFill>
                <a:srgbClr val="2D2D8A"/>
              </a:solidFill>
            </a:endParaRPr>
          </a:p>
          <a:p>
            <a:pPr>
              <a:buFont typeface="Wingdings" pitchFamily="-110" charset="2"/>
              <a:buChar char="v"/>
            </a:pPr>
            <a:r>
              <a:rPr lang="en-US" dirty="0">
                <a:solidFill>
                  <a:srgbClr val="2D2D8A"/>
                </a:solidFill>
              </a:rPr>
              <a:t>Changes during the course of the project implementation have to be reported to and/or need to be approved in advance by EACEA: </a:t>
            </a:r>
          </a:p>
          <a:p>
            <a:endParaRPr lang="en-US" sz="1600" dirty="0">
              <a:solidFill>
                <a:srgbClr val="2D2D8A"/>
              </a:solidFill>
            </a:endParaRPr>
          </a:p>
          <a:p>
            <a:r>
              <a:rPr lang="en-US" sz="1600" dirty="0">
                <a:solidFill>
                  <a:srgbClr val="2D2D8A"/>
                </a:solidFill>
              </a:rPr>
              <a:t>addition or withdrawal of co-beneficiary, changes of contact persons, changes in project </a:t>
            </a:r>
            <a:r>
              <a:rPr lang="en-US" sz="1600" dirty="0" err="1">
                <a:solidFill>
                  <a:srgbClr val="2D2D8A"/>
                </a:solidFill>
              </a:rPr>
              <a:t>workplan</a:t>
            </a:r>
            <a:r>
              <a:rPr lang="en-US" sz="1600" dirty="0">
                <a:solidFill>
                  <a:srgbClr val="2D2D8A"/>
                </a:solidFill>
              </a:rPr>
              <a:t>, changes in budget headings over 10%, etc...  </a:t>
            </a:r>
          </a:p>
          <a:p>
            <a:pPr>
              <a:buFont typeface="Wingdings" pitchFamily="-110" charset="2"/>
              <a:buChar char="v"/>
            </a:pPr>
            <a:endParaRPr lang="en-US" dirty="0">
              <a:solidFill>
                <a:srgbClr val="2D2D8A"/>
              </a:solidFill>
            </a:endParaRPr>
          </a:p>
        </p:txBody>
      </p:sp>
      <p:pic>
        <p:nvPicPr>
          <p:cNvPr id="29700" name="Picture 6"/>
          <p:cNvPicPr>
            <a:picLocks noChangeAspect="1"/>
          </p:cNvPicPr>
          <p:nvPr/>
        </p:nvPicPr>
        <p:blipFill>
          <a:blip r:embed="rId3"/>
          <a:srcRect/>
          <a:stretch>
            <a:fillRect/>
          </a:stretch>
        </p:blipFill>
        <p:spPr bwMode="auto">
          <a:xfrm>
            <a:off x="6586538" y="5867400"/>
            <a:ext cx="2557462" cy="990600"/>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Inspira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5960</TotalTime>
  <Words>1160</Words>
  <Application>Microsoft Macintosh PowerPoint</Application>
  <PresentationFormat>On-screen Show (4:3)</PresentationFormat>
  <Paragraphs>220</Paragraphs>
  <Slides>18</Slides>
  <Notes>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Inspiration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Jo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mgrob</dc:creator>
  <cp:lastModifiedBy>Marija Filipovic-Ozegovic</cp:lastModifiedBy>
  <cp:revision>725</cp:revision>
  <cp:lastPrinted>2014-01-15T17:39:13Z</cp:lastPrinted>
  <dcterms:created xsi:type="dcterms:W3CDTF">2014-01-22T13:33:44Z</dcterms:created>
  <dcterms:modified xsi:type="dcterms:W3CDTF">2014-01-31T08:29:36Z</dcterms:modified>
</cp:coreProperties>
</file>